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44_5D1442F9.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82" r:id="rId2"/>
    <p:sldId id="340" r:id="rId3"/>
    <p:sldId id="347" r:id="rId4"/>
    <p:sldId id="290" r:id="rId5"/>
    <p:sldId id="327" r:id="rId6"/>
    <p:sldId id="354" r:id="rId7"/>
    <p:sldId id="291" r:id="rId8"/>
    <p:sldId id="355" r:id="rId9"/>
    <p:sldId id="292" r:id="rId10"/>
    <p:sldId id="326" r:id="rId11"/>
    <p:sldId id="356" r:id="rId12"/>
    <p:sldId id="348" r:id="rId13"/>
    <p:sldId id="294" r:id="rId14"/>
    <p:sldId id="345" r:id="rId15"/>
    <p:sldId id="295" r:id="rId16"/>
    <p:sldId id="296" r:id="rId17"/>
    <p:sldId id="297" r:id="rId18"/>
    <p:sldId id="298" r:id="rId19"/>
    <p:sldId id="350" r:id="rId20"/>
    <p:sldId id="349" r:id="rId21"/>
    <p:sldId id="300" r:id="rId22"/>
    <p:sldId id="306" r:id="rId23"/>
    <p:sldId id="307" r:id="rId24"/>
    <p:sldId id="346" r:id="rId25"/>
    <p:sldId id="357" r:id="rId26"/>
    <p:sldId id="359" r:id="rId27"/>
    <p:sldId id="370" r:id="rId28"/>
    <p:sldId id="358" r:id="rId29"/>
    <p:sldId id="352" r:id="rId30"/>
    <p:sldId id="322" r:id="rId31"/>
    <p:sldId id="362" r:id="rId32"/>
    <p:sldId id="319" r:id="rId33"/>
    <p:sldId id="329" r:id="rId34"/>
    <p:sldId id="360" r:id="rId35"/>
    <p:sldId id="324" r:id="rId36"/>
    <p:sldId id="371" r:id="rId37"/>
    <p:sldId id="361" r:id="rId38"/>
    <p:sldId id="328" r:id="rId39"/>
    <p:sldId id="301" r:id="rId40"/>
    <p:sldId id="310" r:id="rId41"/>
    <p:sldId id="330" r:id="rId42"/>
    <p:sldId id="363" r:id="rId43"/>
    <p:sldId id="331" r:id="rId44"/>
    <p:sldId id="364" r:id="rId45"/>
    <p:sldId id="332" r:id="rId46"/>
    <p:sldId id="366" r:id="rId47"/>
    <p:sldId id="367" r:id="rId48"/>
    <p:sldId id="368" r:id="rId49"/>
    <p:sldId id="333" r:id="rId50"/>
    <p:sldId id="369" r:id="rId51"/>
    <p:sldId id="334" r:id="rId52"/>
    <p:sldId id="335" r:id="rId53"/>
    <p:sldId id="337" r:id="rId54"/>
    <p:sldId id="365" r:id="rId55"/>
    <p:sldId id="341" r:id="rId56"/>
    <p:sldId id="342" r:id="rId57"/>
    <p:sldId id="336" r:id="rId58"/>
    <p:sldId id="343" r:id="rId59"/>
    <p:sldId id="338" r:id="rId6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2221CA-B03A-43E2-EDAC-ADFB4C19DD89}" name="Matti Lange" initials="ML" userId="5e43378e51e7ec7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96574" autoAdjust="0"/>
  </p:normalViewPr>
  <p:slideViewPr>
    <p:cSldViewPr snapToGrid="0">
      <p:cViewPr varScale="1">
        <p:scale>
          <a:sx n="110" d="100"/>
          <a:sy n="110" d="100"/>
        </p:scale>
        <p:origin x="132"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omments/modernComment_144_5D1442F9.xml><?xml version="1.0" encoding="utf-8"?>
<p188:cmLst xmlns:a="http://schemas.openxmlformats.org/drawingml/2006/main" xmlns:r="http://schemas.openxmlformats.org/officeDocument/2006/relationships" xmlns:p188="http://schemas.microsoft.com/office/powerpoint/2018/8/main">
  <p188:cm id="{96AD1F9C-2808-4654-AC79-5D01164744FC}" authorId="{E22221CA-B03A-43E2-EDAC-ADFB4C19DD89}" created="2024-06-26T09:57:12.301">
    <ac:deMkLst xmlns:ac="http://schemas.microsoft.com/office/drawing/2013/main/command">
      <pc:docMk xmlns:pc="http://schemas.microsoft.com/office/powerpoint/2013/main/command"/>
      <pc:sldMk xmlns:pc="http://schemas.microsoft.com/office/powerpoint/2013/main/command" cId="1561608953" sldId="324"/>
      <ac:spMk id="3" creationId="{10431D98-B330-4808-1393-31D8E2BB83AE}"/>
    </ac:deMkLst>
    <p188:txBody>
      <a:bodyPr/>
      <a:lstStyle/>
      <a:p>
        <a:r>
          <a:rPr lang="de-DE"/>
          <a:t>Assoziation
Eine Assoziation in einem ABAP CDS View definiert eine Beziehung zwischen zwei Entitäten, die lose gekoppelt ist. Das bedeutet, dass die verbundenen Entitäten unabhängig voneinander existieren können. Assoziationen werden verwendet, um Navigationen zwischen Entitäten zu ermöglichen, sodass man von einer Entität zur anderen navigieren kann, ohne explizite Joins in den Abfragen definieren zu müssen. Assoziationen können unidirektional oder bidirektional sein und unterstützen verschiedene Kardinalitäten (1:1, 1:n, n:1, n:m).
Verwendungszweck: Assoziationen werden hauptsächlich verwendet, um lesende Zugriffe auf verwandte Daten zu vereinfachen. Sie ermöglichen es, in Abfragen auf Attribute von verwandten Entitäten zuzugreifen, als wären sie Teil der ursprünglichen Entität.
Komposition
Eine Komposition in einem ABAP CDS View ist eine spezielle Form der Assoziation, die eine stärkere Beziehung zwischen zwei Entitäten definiert. Bei einer Komposition ist die Lebensdauer der untergeordneten Entität (Child) direkt an die Lebensdauer der übergeordneten Entität (Parent) gebunden. Wenn die übergeordnete Entität gelöscht wird, werden auch alle zugehörigen untergeordneten Entitäten gelöscht. Dies spiegelt eine "enthält"-Beziehung wider, bei der die untergeordneten Entitäten Teil der übergeordneten Entität sind.
Verwendungszweck: Kompositionen werden verwendet, um hierarchische Datenstrukturen zu modellieren, bei denen die Integrität zwischen übergeordneten und untergeordneten Daten gewährleistet sein muss. Sie sind nützlich für die Modellierung von Geschäftsobjekten, die aus mehreren Teilen bestehen, wie z.B. eine Bestellung und ihre Bestellpositionen.
Zusammenfassung</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elp.sap.com/doc/abapdocu_750_index_htm/7.50/en-US/abennews-75.htm" TargetMode="External"/><Relationship Id="rId1" Type="http://schemas.openxmlformats.org/officeDocument/2006/relationships/hyperlink" Target="https://help.sap.com/doc/abapdocu_750_index_htm/7.50/en-US/abennews-740_sp08.htm" TargetMode="External"/><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hyperlink" Target="https://help.sap.com/doc/abapdocu_750_index_htm/7.50/en-US/abennews-740_sp08.htm" TargetMode="External"/><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hyperlink" Target="https://help.sap.com/doc/abapdocu_750_index_htm/7.50/en-US/abennews-75.htm" TargetMode="External"/></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37BC0EAE-B750-416B-BDD0-EE9706CFB133}"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6791AC8-8A1E-41E8-8F73-7B2D996DD1BF}">
      <dgm:prSet/>
      <dgm:spPr/>
      <dgm:t>
        <a:bodyPr/>
        <a:lstStyle/>
        <a:p>
          <a:pPr>
            <a:defRPr cap="all"/>
          </a:pPr>
          <a:r>
            <a:rPr lang="de-DE" dirty="0">
              <a:hlinkClick xmlns:r="http://schemas.openxmlformats.org/officeDocument/2006/relationships" r:id="rId1"/>
            </a:rPr>
            <a:t>CHANGES TO Release 7.40, SP08</a:t>
          </a:r>
          <a:endParaRPr lang="en-US" dirty="0"/>
        </a:p>
      </dgm:t>
    </dgm:pt>
    <dgm:pt modelId="{98632A13-96C6-453C-BFB3-556BFA2B6E7C}" type="parTrans" cxnId="{963B750D-1BD6-42C9-8886-A9F901AEF2B8}">
      <dgm:prSet/>
      <dgm:spPr/>
      <dgm:t>
        <a:bodyPr/>
        <a:lstStyle/>
        <a:p>
          <a:endParaRPr lang="en-US"/>
        </a:p>
      </dgm:t>
    </dgm:pt>
    <dgm:pt modelId="{A7D19645-DB1C-41BE-8622-233C88F743ED}" type="sibTrans" cxnId="{963B750D-1BD6-42C9-8886-A9F901AEF2B8}">
      <dgm:prSet/>
      <dgm:spPr/>
      <dgm:t>
        <a:bodyPr/>
        <a:lstStyle/>
        <a:p>
          <a:endParaRPr lang="en-US"/>
        </a:p>
      </dgm:t>
    </dgm:pt>
    <dgm:pt modelId="{1F248C33-9066-44B6-8F09-B76826FA85B2}">
      <dgm:prSet/>
      <dgm:spPr/>
      <dgm:t>
        <a:bodyPr/>
        <a:lstStyle/>
        <a:p>
          <a:pPr>
            <a:defRPr cap="all"/>
          </a:pPr>
          <a:r>
            <a:rPr lang="de-DE" dirty="0">
              <a:hlinkClick xmlns:r="http://schemas.openxmlformats.org/officeDocument/2006/relationships" r:id="rId2"/>
            </a:rPr>
            <a:t>CHANGES TO Releases 7.5x</a:t>
          </a:r>
          <a:endParaRPr lang="en-US" dirty="0"/>
        </a:p>
      </dgm:t>
    </dgm:pt>
    <dgm:pt modelId="{6DCD11F8-BF12-4AC3-B003-D79A9B7C22AE}" type="parTrans" cxnId="{7E3113AF-5E76-47F0-8F7D-D61FD4E3460B}">
      <dgm:prSet/>
      <dgm:spPr/>
      <dgm:t>
        <a:bodyPr/>
        <a:lstStyle/>
        <a:p>
          <a:endParaRPr lang="en-US"/>
        </a:p>
      </dgm:t>
    </dgm:pt>
    <dgm:pt modelId="{CA404C14-4329-494D-A150-C32DE42C74CC}" type="sibTrans" cxnId="{7E3113AF-5E76-47F0-8F7D-D61FD4E3460B}">
      <dgm:prSet/>
      <dgm:spPr/>
      <dgm:t>
        <a:bodyPr/>
        <a:lstStyle/>
        <a:p>
          <a:endParaRPr lang="en-US"/>
        </a:p>
      </dgm:t>
    </dgm:pt>
    <dgm:pt modelId="{729EB1F9-69C7-4A1E-A218-97023CE1FE74}" type="pres">
      <dgm:prSet presAssocID="{37BC0EAE-B750-416B-BDD0-EE9706CFB133}" presName="root" presStyleCnt="0">
        <dgm:presLayoutVars>
          <dgm:dir/>
          <dgm:resizeHandles val="exact"/>
        </dgm:presLayoutVars>
      </dgm:prSet>
      <dgm:spPr/>
    </dgm:pt>
    <dgm:pt modelId="{54D6511B-7DD1-440F-AE79-E2786C0C08A7}" type="pres">
      <dgm:prSet presAssocID="{C6791AC8-8A1E-41E8-8F73-7B2D996DD1BF}" presName="compNode" presStyleCnt="0"/>
      <dgm:spPr/>
    </dgm:pt>
    <dgm:pt modelId="{D97B3C34-D721-43FA-BCED-0EFC7DF25B19}" type="pres">
      <dgm:prSet presAssocID="{C6791AC8-8A1E-41E8-8F73-7B2D996DD1BF}" presName="iconBgRect" presStyleLbl="bgShp" presStyleIdx="0" presStyleCnt="2"/>
      <dgm:spPr/>
    </dgm:pt>
    <dgm:pt modelId="{358D2B44-FDC5-4503-A338-5660D92A09B5}" type="pres">
      <dgm:prSet presAssocID="{C6791AC8-8A1E-41E8-8F73-7B2D996DD1BF}"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kument"/>
        </a:ext>
      </dgm:extLst>
    </dgm:pt>
    <dgm:pt modelId="{D316ACED-DE83-4B6A-BC84-19D840BF92F5}" type="pres">
      <dgm:prSet presAssocID="{C6791AC8-8A1E-41E8-8F73-7B2D996DD1BF}" presName="spaceRect" presStyleCnt="0"/>
      <dgm:spPr/>
    </dgm:pt>
    <dgm:pt modelId="{A18067FE-8C81-46CD-A2E7-D23EB0632787}" type="pres">
      <dgm:prSet presAssocID="{C6791AC8-8A1E-41E8-8F73-7B2D996DD1BF}" presName="textRect" presStyleLbl="revTx" presStyleIdx="0" presStyleCnt="2">
        <dgm:presLayoutVars>
          <dgm:chMax val="1"/>
          <dgm:chPref val="1"/>
        </dgm:presLayoutVars>
      </dgm:prSet>
      <dgm:spPr/>
    </dgm:pt>
    <dgm:pt modelId="{65FF3AB3-8D33-4F69-8FF4-BE46596CF5B2}" type="pres">
      <dgm:prSet presAssocID="{A7D19645-DB1C-41BE-8622-233C88F743ED}" presName="sibTrans" presStyleCnt="0"/>
      <dgm:spPr/>
    </dgm:pt>
    <dgm:pt modelId="{DE78D177-F5F3-46DE-8A46-92823074E45A}" type="pres">
      <dgm:prSet presAssocID="{1F248C33-9066-44B6-8F09-B76826FA85B2}" presName="compNode" presStyleCnt="0"/>
      <dgm:spPr/>
    </dgm:pt>
    <dgm:pt modelId="{562F8746-6AC2-4808-A8BA-90BA32125036}" type="pres">
      <dgm:prSet presAssocID="{1F248C33-9066-44B6-8F09-B76826FA85B2}" presName="iconBgRect" presStyleLbl="bgShp" presStyleIdx="1" presStyleCnt="2"/>
      <dgm:spPr>
        <a:solidFill>
          <a:schemeClr val="accent2"/>
        </a:solidFill>
      </dgm:spPr>
    </dgm:pt>
    <dgm:pt modelId="{D84195CA-3E99-4351-82ED-86644EB9BF8E}" type="pres">
      <dgm:prSet presAssocID="{1F248C33-9066-44B6-8F09-B76826FA85B2}"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18B1C9E8-119D-4A0C-9B06-FE9A21BBF2EC}" type="pres">
      <dgm:prSet presAssocID="{1F248C33-9066-44B6-8F09-B76826FA85B2}" presName="spaceRect" presStyleCnt="0"/>
      <dgm:spPr/>
    </dgm:pt>
    <dgm:pt modelId="{55C4AE62-E47B-47DE-A133-E50D59353067}" type="pres">
      <dgm:prSet presAssocID="{1F248C33-9066-44B6-8F09-B76826FA85B2}" presName="textRect" presStyleLbl="revTx" presStyleIdx="1" presStyleCnt="2">
        <dgm:presLayoutVars>
          <dgm:chMax val="1"/>
          <dgm:chPref val="1"/>
        </dgm:presLayoutVars>
      </dgm:prSet>
      <dgm:spPr/>
    </dgm:pt>
  </dgm:ptLst>
  <dgm:cxnLst>
    <dgm:cxn modelId="{963B750D-1BD6-42C9-8886-A9F901AEF2B8}" srcId="{37BC0EAE-B750-416B-BDD0-EE9706CFB133}" destId="{C6791AC8-8A1E-41E8-8F73-7B2D996DD1BF}" srcOrd="0" destOrd="0" parTransId="{98632A13-96C6-453C-BFB3-556BFA2B6E7C}" sibTransId="{A7D19645-DB1C-41BE-8622-233C88F743ED}"/>
    <dgm:cxn modelId="{ED736420-CB3D-4283-BCB5-55E01A6BA1CA}" type="presOf" srcId="{C6791AC8-8A1E-41E8-8F73-7B2D996DD1BF}" destId="{A18067FE-8C81-46CD-A2E7-D23EB0632787}" srcOrd="0" destOrd="0" presId="urn:microsoft.com/office/officeart/2018/5/layout/IconCircleLabelList"/>
    <dgm:cxn modelId="{E7EE193F-4F60-4637-A33B-E16B09954B27}" type="presOf" srcId="{37BC0EAE-B750-416B-BDD0-EE9706CFB133}" destId="{729EB1F9-69C7-4A1E-A218-97023CE1FE74}" srcOrd="0" destOrd="0" presId="urn:microsoft.com/office/officeart/2018/5/layout/IconCircleLabelList"/>
    <dgm:cxn modelId="{A1DACB98-299A-44AC-8B88-1B0662505DB6}" type="presOf" srcId="{1F248C33-9066-44B6-8F09-B76826FA85B2}" destId="{55C4AE62-E47B-47DE-A133-E50D59353067}" srcOrd="0" destOrd="0" presId="urn:microsoft.com/office/officeart/2018/5/layout/IconCircleLabelList"/>
    <dgm:cxn modelId="{7E3113AF-5E76-47F0-8F7D-D61FD4E3460B}" srcId="{37BC0EAE-B750-416B-BDD0-EE9706CFB133}" destId="{1F248C33-9066-44B6-8F09-B76826FA85B2}" srcOrd="1" destOrd="0" parTransId="{6DCD11F8-BF12-4AC3-B003-D79A9B7C22AE}" sibTransId="{CA404C14-4329-494D-A150-C32DE42C74CC}"/>
    <dgm:cxn modelId="{6CDD5C81-D965-4548-878B-879CB4B7894E}" type="presParOf" srcId="{729EB1F9-69C7-4A1E-A218-97023CE1FE74}" destId="{54D6511B-7DD1-440F-AE79-E2786C0C08A7}" srcOrd="0" destOrd="0" presId="urn:microsoft.com/office/officeart/2018/5/layout/IconCircleLabelList"/>
    <dgm:cxn modelId="{6CD49935-0A49-45CF-AF07-A37881E91804}" type="presParOf" srcId="{54D6511B-7DD1-440F-AE79-E2786C0C08A7}" destId="{D97B3C34-D721-43FA-BCED-0EFC7DF25B19}" srcOrd="0" destOrd="0" presId="urn:microsoft.com/office/officeart/2018/5/layout/IconCircleLabelList"/>
    <dgm:cxn modelId="{C3650BEF-F7C4-4B7C-AA35-6297A8B30C70}" type="presParOf" srcId="{54D6511B-7DD1-440F-AE79-E2786C0C08A7}" destId="{358D2B44-FDC5-4503-A338-5660D92A09B5}" srcOrd="1" destOrd="0" presId="urn:microsoft.com/office/officeart/2018/5/layout/IconCircleLabelList"/>
    <dgm:cxn modelId="{89D438AB-0C94-4433-8A85-2489B854CA72}" type="presParOf" srcId="{54D6511B-7DD1-440F-AE79-E2786C0C08A7}" destId="{D316ACED-DE83-4B6A-BC84-19D840BF92F5}" srcOrd="2" destOrd="0" presId="urn:microsoft.com/office/officeart/2018/5/layout/IconCircleLabelList"/>
    <dgm:cxn modelId="{7A34D4AB-55A3-4984-B96C-F9D8B5094422}" type="presParOf" srcId="{54D6511B-7DD1-440F-AE79-E2786C0C08A7}" destId="{A18067FE-8C81-46CD-A2E7-D23EB0632787}" srcOrd="3" destOrd="0" presId="urn:microsoft.com/office/officeart/2018/5/layout/IconCircleLabelList"/>
    <dgm:cxn modelId="{8D41A824-5001-494B-8116-16FB9ABB8BAB}" type="presParOf" srcId="{729EB1F9-69C7-4A1E-A218-97023CE1FE74}" destId="{65FF3AB3-8D33-4F69-8FF4-BE46596CF5B2}" srcOrd="1" destOrd="0" presId="urn:microsoft.com/office/officeart/2018/5/layout/IconCircleLabelList"/>
    <dgm:cxn modelId="{C53E0A0A-33DE-489E-B08D-8D1969E6CD32}" type="presParOf" srcId="{729EB1F9-69C7-4A1E-A218-97023CE1FE74}" destId="{DE78D177-F5F3-46DE-8A46-92823074E45A}" srcOrd="2" destOrd="0" presId="urn:microsoft.com/office/officeart/2018/5/layout/IconCircleLabelList"/>
    <dgm:cxn modelId="{2C7283DB-CBDE-4ABB-90CA-295FF401F7BE}" type="presParOf" srcId="{DE78D177-F5F3-46DE-8A46-92823074E45A}" destId="{562F8746-6AC2-4808-A8BA-90BA32125036}" srcOrd="0" destOrd="0" presId="urn:microsoft.com/office/officeart/2018/5/layout/IconCircleLabelList"/>
    <dgm:cxn modelId="{E2D3BEB4-2BFB-4639-B9A3-1FD30A4C3748}" type="presParOf" srcId="{DE78D177-F5F3-46DE-8A46-92823074E45A}" destId="{D84195CA-3E99-4351-82ED-86644EB9BF8E}" srcOrd="1" destOrd="0" presId="urn:microsoft.com/office/officeart/2018/5/layout/IconCircleLabelList"/>
    <dgm:cxn modelId="{4B4F9BBF-D43F-43CE-8101-3353A927CDD4}" type="presParOf" srcId="{DE78D177-F5F3-46DE-8A46-92823074E45A}" destId="{18B1C9E8-119D-4A0C-9B06-FE9A21BBF2EC}" srcOrd="2" destOrd="0" presId="urn:microsoft.com/office/officeart/2018/5/layout/IconCircleLabelList"/>
    <dgm:cxn modelId="{83206DAC-B545-46D0-8FD5-B8F4AD0EEFED}" type="presParOf" srcId="{DE78D177-F5F3-46DE-8A46-92823074E45A}" destId="{55C4AE62-E47B-47DE-A133-E50D5935306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B3C34-D721-43FA-BCED-0EFC7DF25B19}">
      <dsp:nvSpPr>
        <dsp:cNvPr id="0" name=""/>
        <dsp:cNvSpPr/>
      </dsp:nvSpPr>
      <dsp:spPr>
        <a:xfrm>
          <a:off x="2044800" y="174437"/>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D2B44-FDC5-4503-A338-5660D92A09B5}">
      <dsp:nvSpPr>
        <dsp:cNvPr id="0" name=""/>
        <dsp:cNvSpPr/>
      </dsp:nvSpPr>
      <dsp:spPr>
        <a:xfrm>
          <a:off x="2512800"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8067FE-8C81-46CD-A2E7-D23EB0632787}">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de-DE" sz="2500" kern="1200" dirty="0">
              <a:hlinkClick xmlns:r="http://schemas.openxmlformats.org/officeDocument/2006/relationships" r:id="rId3"/>
            </a:rPr>
            <a:t>CHANGES TO Release 7.40, SP08</a:t>
          </a:r>
          <a:endParaRPr lang="en-US" sz="2500" kern="1200" dirty="0"/>
        </a:p>
      </dsp:txBody>
      <dsp:txXfrm>
        <a:off x="1342800" y="3054438"/>
        <a:ext cx="3600000" cy="720000"/>
      </dsp:txXfrm>
    </dsp:sp>
    <dsp:sp modelId="{562F8746-6AC2-4808-A8BA-90BA32125036}">
      <dsp:nvSpPr>
        <dsp:cNvPr id="0" name=""/>
        <dsp:cNvSpPr/>
      </dsp:nvSpPr>
      <dsp:spPr>
        <a:xfrm>
          <a:off x="6274800" y="174437"/>
          <a:ext cx="2196000" cy="2196000"/>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D84195CA-3E99-4351-82ED-86644EB9BF8E}">
      <dsp:nvSpPr>
        <dsp:cNvPr id="0" name=""/>
        <dsp:cNvSpPr/>
      </dsp:nvSpPr>
      <dsp:spPr>
        <a:xfrm>
          <a:off x="6742800" y="642437"/>
          <a:ext cx="1260000" cy="1260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C4AE62-E47B-47DE-A133-E50D59353067}">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de-DE" sz="2500" kern="1200" dirty="0">
              <a:hlinkClick xmlns:r="http://schemas.openxmlformats.org/officeDocument/2006/relationships" r:id="rId4"/>
            </a:rPr>
            <a:t>CHANGES TO Releases 7.5x</a:t>
          </a:r>
          <a:endParaRPr lang="en-US" sz="2500" kern="1200" dirty="0"/>
        </a:p>
      </dsp:txBody>
      <dsp:txXfrm>
        <a:off x="5572800" y="3054438"/>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D8D8E7-E4ED-C44E-8758-E77C2E550289}" type="datetimeFigureOut">
              <a:rPr lang="de-DE" smtClean="0"/>
              <a:t>19.08.2024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C8601-5E09-0E4C-A79E-D4DC8377D91B}" type="slidenum">
              <a:rPr lang="de-DE" smtClean="0"/>
              <a:t>‹Nr.›</a:t>
            </a:fld>
            <a:endParaRPr lang="de-DE"/>
          </a:p>
        </p:txBody>
      </p:sp>
    </p:spTree>
    <p:extLst>
      <p:ext uri="{BB962C8B-B14F-4D97-AF65-F5344CB8AC3E}">
        <p14:creationId xmlns:p14="http://schemas.microsoft.com/office/powerpoint/2010/main" val="3987350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vscode-file://vscode-app/c:/Users/matti/AppData/Local/Programs/Microsoft%20VS%20Code/resources/app/out/vs/code/electron-sandbox/workbench/workbench.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ÜBUNG MACHEN WIR ZUSAMMEN (Ich klicke vor, die TN klicken nach)</a:t>
            </a:r>
          </a:p>
          <a:p>
            <a:endParaRPr lang="de-DE" dirty="0"/>
          </a:p>
          <a:p>
            <a:r>
              <a:rPr lang="de-DE" dirty="0"/>
              <a:t>REPORT </a:t>
            </a:r>
            <a:r>
              <a:rPr lang="de-DE" dirty="0" err="1"/>
              <a:t>zfetch_sales_order_item_product</a:t>
            </a:r>
            <a:r>
              <a:rPr lang="de-DE" dirty="0"/>
              <a:t>.</a:t>
            </a:r>
          </a:p>
          <a:p>
            <a:endParaRPr lang="de-DE" dirty="0"/>
          </a:p>
          <a:p>
            <a:r>
              <a:rPr lang="de-DE" dirty="0"/>
              <a:t>TYPES: BEGIN OF </a:t>
            </a:r>
            <a:r>
              <a:rPr lang="de-DE" dirty="0" err="1"/>
              <a:t>ty_sales_order_product</a:t>
            </a:r>
            <a:r>
              <a:rPr lang="de-DE" dirty="0"/>
              <a:t>,</a:t>
            </a:r>
          </a:p>
          <a:p>
            <a:r>
              <a:rPr lang="de-DE" dirty="0"/>
              <a:t>         </a:t>
            </a:r>
            <a:r>
              <a:rPr lang="de-DE" dirty="0" err="1"/>
              <a:t>salesorder</a:t>
            </a:r>
            <a:r>
              <a:rPr lang="de-DE" dirty="0"/>
              <a:t>          TYPE </a:t>
            </a:r>
            <a:r>
              <a:rPr lang="de-DE" dirty="0" err="1"/>
              <a:t>zsalesorderitem-salesorder</a:t>
            </a:r>
            <a:r>
              <a:rPr lang="de-DE" dirty="0"/>
              <a:t>,</a:t>
            </a:r>
          </a:p>
          <a:p>
            <a:r>
              <a:rPr lang="de-DE" dirty="0"/>
              <a:t>         </a:t>
            </a:r>
            <a:r>
              <a:rPr lang="de-DE" dirty="0" err="1"/>
              <a:t>salesorderitem</a:t>
            </a:r>
            <a:r>
              <a:rPr lang="de-DE" dirty="0"/>
              <a:t>      TYPE </a:t>
            </a:r>
            <a:r>
              <a:rPr lang="de-DE" dirty="0" err="1"/>
              <a:t>zsalesorderitem-salesorderitem</a:t>
            </a:r>
            <a:r>
              <a:rPr lang="de-DE" dirty="0"/>
              <a:t>,</a:t>
            </a:r>
          </a:p>
          <a:p>
            <a:r>
              <a:rPr lang="de-DE" dirty="0"/>
              <a:t>         </a:t>
            </a:r>
            <a:r>
              <a:rPr lang="de-DE" dirty="0" err="1"/>
              <a:t>product</a:t>
            </a:r>
            <a:r>
              <a:rPr lang="de-DE" dirty="0"/>
              <a:t>             TYPE </a:t>
            </a:r>
            <a:r>
              <a:rPr lang="de-DE" dirty="0" err="1"/>
              <a:t>zproduct-product</a:t>
            </a:r>
            <a:r>
              <a:rPr lang="de-DE" dirty="0"/>
              <a:t>,</a:t>
            </a:r>
          </a:p>
          <a:p>
            <a:r>
              <a:rPr lang="de-DE" dirty="0"/>
              <a:t>         </a:t>
            </a:r>
            <a:r>
              <a:rPr lang="de-DE" dirty="0" err="1"/>
              <a:t>orderquantity</a:t>
            </a:r>
            <a:r>
              <a:rPr lang="de-DE" dirty="0"/>
              <a:t>       TYPE </a:t>
            </a:r>
            <a:r>
              <a:rPr lang="de-DE" dirty="0" err="1"/>
              <a:t>zsalesorderitem-orderquantity</a:t>
            </a:r>
            <a:r>
              <a:rPr lang="de-DE" dirty="0"/>
              <a:t>,</a:t>
            </a:r>
          </a:p>
          <a:p>
            <a:r>
              <a:rPr lang="de-DE" dirty="0"/>
              <a:t>         </a:t>
            </a:r>
            <a:r>
              <a:rPr lang="de-DE" dirty="0" err="1"/>
              <a:t>orderquantityunit</a:t>
            </a:r>
            <a:r>
              <a:rPr lang="de-DE" dirty="0"/>
              <a:t>   TYPE </a:t>
            </a:r>
            <a:r>
              <a:rPr lang="de-DE" dirty="0" err="1"/>
              <a:t>zsalesorderitem-orderquantityunit</a:t>
            </a:r>
            <a:r>
              <a:rPr lang="de-DE" dirty="0"/>
              <a:t>,</a:t>
            </a:r>
          </a:p>
          <a:p>
            <a:r>
              <a:rPr lang="de-DE" dirty="0"/>
              <a:t>         </a:t>
            </a:r>
            <a:r>
              <a:rPr lang="de-DE" dirty="0" err="1"/>
              <a:t>netamount</a:t>
            </a:r>
            <a:r>
              <a:rPr lang="de-DE" dirty="0"/>
              <a:t>           TYPE </a:t>
            </a:r>
            <a:r>
              <a:rPr lang="de-DE" dirty="0" err="1"/>
              <a:t>zsalesorderitem-netamount</a:t>
            </a:r>
            <a:r>
              <a:rPr lang="de-DE" dirty="0"/>
              <a:t>,</a:t>
            </a:r>
          </a:p>
          <a:p>
            <a:r>
              <a:rPr lang="de-DE" dirty="0"/>
              <a:t>         </a:t>
            </a:r>
            <a:r>
              <a:rPr lang="de-DE" dirty="0" err="1"/>
              <a:t>transactioncurrency</a:t>
            </a:r>
            <a:r>
              <a:rPr lang="de-DE" dirty="0"/>
              <a:t> TYPE </a:t>
            </a:r>
            <a:r>
              <a:rPr lang="de-DE" dirty="0" err="1"/>
              <a:t>zsalesorderitem-transactioncurrency</a:t>
            </a:r>
            <a:r>
              <a:rPr lang="de-DE" dirty="0"/>
              <a:t>,</a:t>
            </a:r>
          </a:p>
          <a:p>
            <a:r>
              <a:rPr lang="de-DE" dirty="0"/>
              <a:t>         </a:t>
            </a:r>
            <a:r>
              <a:rPr lang="de-DE" dirty="0" err="1"/>
              <a:t>creationdate</a:t>
            </a:r>
            <a:r>
              <a:rPr lang="de-DE" dirty="0"/>
              <a:t>        TYPE </a:t>
            </a:r>
            <a:r>
              <a:rPr lang="de-DE" dirty="0" err="1"/>
              <a:t>zsalesorderitem-creationdate</a:t>
            </a:r>
            <a:r>
              <a:rPr lang="de-DE" dirty="0"/>
              <a:t>,</a:t>
            </a:r>
          </a:p>
          <a:p>
            <a:r>
              <a:rPr lang="de-DE" dirty="0"/>
              <a:t>         </a:t>
            </a:r>
            <a:r>
              <a:rPr lang="de-DE" dirty="0" err="1"/>
              <a:t>product_type</a:t>
            </a:r>
            <a:r>
              <a:rPr lang="de-DE" dirty="0"/>
              <a:t>        TYPE </a:t>
            </a:r>
            <a:r>
              <a:rPr lang="de-DE" dirty="0" err="1"/>
              <a:t>zproduct-product_type</a:t>
            </a:r>
            <a:r>
              <a:rPr lang="de-DE" dirty="0"/>
              <a:t>,</a:t>
            </a:r>
          </a:p>
          <a:p>
            <a:r>
              <a:rPr lang="de-DE" dirty="0"/>
              <a:t>         </a:t>
            </a:r>
            <a:r>
              <a:rPr lang="de-DE" dirty="0" err="1"/>
              <a:t>price</a:t>
            </a:r>
            <a:r>
              <a:rPr lang="de-DE" dirty="0"/>
              <a:t>               TYPE </a:t>
            </a:r>
            <a:r>
              <a:rPr lang="de-DE" dirty="0" err="1"/>
              <a:t>zproduct-price</a:t>
            </a:r>
            <a:r>
              <a:rPr lang="de-DE" dirty="0"/>
              <a:t>,</a:t>
            </a:r>
          </a:p>
          <a:p>
            <a:r>
              <a:rPr lang="de-DE" dirty="0"/>
              <a:t>         </a:t>
            </a:r>
            <a:r>
              <a:rPr lang="de-DE" dirty="0" err="1"/>
              <a:t>currency</a:t>
            </a:r>
            <a:r>
              <a:rPr lang="de-DE" dirty="0"/>
              <a:t>            TYPE </a:t>
            </a:r>
            <a:r>
              <a:rPr lang="de-DE" dirty="0" err="1"/>
              <a:t>zproduct-currency</a:t>
            </a:r>
            <a:r>
              <a:rPr lang="de-DE" dirty="0"/>
              <a:t>,</a:t>
            </a:r>
          </a:p>
          <a:p>
            <a:r>
              <a:rPr lang="de-DE" dirty="0"/>
              <a:t>       END OF </a:t>
            </a:r>
            <a:r>
              <a:rPr lang="de-DE" dirty="0" err="1"/>
              <a:t>ty_sales_order_product</a:t>
            </a:r>
            <a:r>
              <a:rPr lang="de-DE" dirty="0"/>
              <a:t>.</a:t>
            </a:r>
          </a:p>
          <a:p>
            <a:endParaRPr lang="de-DE" dirty="0"/>
          </a:p>
          <a:p>
            <a:r>
              <a:rPr lang="de-DE" dirty="0"/>
              <a:t>DATA: </a:t>
            </a:r>
            <a:r>
              <a:rPr lang="de-DE" dirty="0" err="1"/>
              <a:t>it_sales_order_product</a:t>
            </a:r>
            <a:r>
              <a:rPr lang="de-DE" dirty="0"/>
              <a:t> TYPE TABLE OF </a:t>
            </a:r>
            <a:r>
              <a:rPr lang="de-DE" dirty="0" err="1"/>
              <a:t>ty_sales_order_product</a:t>
            </a:r>
            <a:r>
              <a:rPr lang="de-DE" dirty="0"/>
              <a:t>,</a:t>
            </a:r>
          </a:p>
          <a:p>
            <a:r>
              <a:rPr lang="de-DE" dirty="0"/>
              <a:t>      </a:t>
            </a:r>
            <a:r>
              <a:rPr lang="de-DE" dirty="0" err="1"/>
              <a:t>wa_sales_order_product</a:t>
            </a:r>
            <a:r>
              <a:rPr lang="de-DE" dirty="0"/>
              <a:t> TYPE </a:t>
            </a:r>
            <a:r>
              <a:rPr lang="de-DE" dirty="0" err="1"/>
              <a:t>ty_sales_order_product</a:t>
            </a:r>
            <a:r>
              <a:rPr lang="de-DE" dirty="0"/>
              <a:t>.</a:t>
            </a:r>
          </a:p>
          <a:p>
            <a:endParaRPr lang="de-DE" dirty="0"/>
          </a:p>
          <a:p>
            <a:r>
              <a:rPr lang="de-DE" dirty="0"/>
              <a:t>SELECT </a:t>
            </a:r>
            <a:r>
              <a:rPr lang="de-DE" dirty="0" err="1"/>
              <a:t>soi~salesorder</a:t>
            </a:r>
            <a:r>
              <a:rPr lang="de-DE" dirty="0"/>
              <a:t>, </a:t>
            </a:r>
            <a:r>
              <a:rPr lang="de-DE" dirty="0" err="1"/>
              <a:t>soi~salesorderitem</a:t>
            </a:r>
            <a:r>
              <a:rPr lang="de-DE" dirty="0"/>
              <a:t>, </a:t>
            </a:r>
            <a:r>
              <a:rPr lang="de-DE" dirty="0" err="1"/>
              <a:t>soi~product</a:t>
            </a:r>
            <a:r>
              <a:rPr lang="de-DE" dirty="0"/>
              <a:t>, </a:t>
            </a:r>
            <a:r>
              <a:rPr lang="de-DE" dirty="0" err="1"/>
              <a:t>soi~orderquantity</a:t>
            </a:r>
            <a:r>
              <a:rPr lang="de-DE" dirty="0"/>
              <a:t>,</a:t>
            </a:r>
          </a:p>
          <a:p>
            <a:r>
              <a:rPr lang="de-DE" dirty="0"/>
              <a:t>       </a:t>
            </a:r>
            <a:r>
              <a:rPr lang="de-DE" dirty="0" err="1"/>
              <a:t>soi~orderquantityunit</a:t>
            </a:r>
            <a:r>
              <a:rPr lang="de-DE" dirty="0"/>
              <a:t>, </a:t>
            </a:r>
            <a:r>
              <a:rPr lang="de-DE" dirty="0" err="1"/>
              <a:t>soi~netamount</a:t>
            </a:r>
            <a:r>
              <a:rPr lang="de-DE" dirty="0"/>
              <a:t>, </a:t>
            </a:r>
            <a:r>
              <a:rPr lang="de-DE" dirty="0" err="1"/>
              <a:t>soi~transactioncurrency</a:t>
            </a:r>
            <a:r>
              <a:rPr lang="de-DE" dirty="0"/>
              <a:t>, </a:t>
            </a:r>
            <a:r>
              <a:rPr lang="de-DE" dirty="0" err="1"/>
              <a:t>soi~creationdate</a:t>
            </a:r>
            <a:r>
              <a:rPr lang="de-DE" dirty="0"/>
              <a:t>,</a:t>
            </a:r>
          </a:p>
          <a:p>
            <a:r>
              <a:rPr lang="de-DE" dirty="0"/>
              <a:t>       </a:t>
            </a:r>
            <a:r>
              <a:rPr lang="de-DE" dirty="0" err="1"/>
              <a:t>p~product_type</a:t>
            </a:r>
            <a:r>
              <a:rPr lang="de-DE" dirty="0"/>
              <a:t>, </a:t>
            </a:r>
            <a:r>
              <a:rPr lang="de-DE" dirty="0" err="1"/>
              <a:t>p~price</a:t>
            </a:r>
            <a:r>
              <a:rPr lang="de-DE" dirty="0"/>
              <a:t>, </a:t>
            </a:r>
            <a:r>
              <a:rPr lang="de-DE" dirty="0" err="1"/>
              <a:t>p~currency</a:t>
            </a:r>
            <a:endParaRPr lang="de-DE" dirty="0"/>
          </a:p>
          <a:p>
            <a:r>
              <a:rPr lang="de-DE" dirty="0"/>
              <a:t>  FROM </a:t>
            </a:r>
            <a:r>
              <a:rPr lang="de-DE" dirty="0" err="1"/>
              <a:t>zi_salesorderitem</a:t>
            </a:r>
            <a:r>
              <a:rPr lang="de-DE" dirty="0"/>
              <a:t> AS </a:t>
            </a:r>
            <a:r>
              <a:rPr lang="de-DE" dirty="0" err="1"/>
              <a:t>soi</a:t>
            </a:r>
            <a:endParaRPr lang="de-DE" dirty="0"/>
          </a:p>
          <a:p>
            <a:r>
              <a:rPr lang="de-DE" dirty="0"/>
              <a:t>  INNER JOIN </a:t>
            </a:r>
            <a:r>
              <a:rPr lang="de-DE" dirty="0" err="1"/>
              <a:t>zi_product</a:t>
            </a:r>
            <a:r>
              <a:rPr lang="de-DE" dirty="0"/>
              <a:t> AS p ON </a:t>
            </a:r>
            <a:r>
              <a:rPr lang="de-DE" dirty="0" err="1"/>
              <a:t>soi~product</a:t>
            </a:r>
            <a:r>
              <a:rPr lang="de-DE" dirty="0"/>
              <a:t> = </a:t>
            </a:r>
            <a:r>
              <a:rPr lang="de-DE" dirty="0" err="1"/>
              <a:t>p~product</a:t>
            </a:r>
            <a:endParaRPr lang="de-DE" dirty="0"/>
          </a:p>
          <a:p>
            <a:r>
              <a:rPr lang="de-DE" dirty="0"/>
              <a:t>  INTO TABLE @it_sales_order_product.</a:t>
            </a:r>
          </a:p>
          <a:p>
            <a:endParaRPr lang="de-DE" dirty="0"/>
          </a:p>
          <a:p>
            <a:r>
              <a:rPr lang="de-DE" dirty="0"/>
              <a:t>IF </a:t>
            </a:r>
            <a:r>
              <a:rPr lang="de-DE" dirty="0" err="1"/>
              <a:t>sy-subrc</a:t>
            </a:r>
            <a:r>
              <a:rPr lang="de-DE" dirty="0"/>
              <a:t> = 0.</a:t>
            </a:r>
          </a:p>
          <a:p>
            <a:r>
              <a:rPr lang="de-DE" dirty="0"/>
              <a:t>  LOOP AT </a:t>
            </a:r>
            <a:r>
              <a:rPr lang="de-DE" dirty="0" err="1"/>
              <a:t>it_sales_order_product</a:t>
            </a:r>
            <a:r>
              <a:rPr lang="de-DE" dirty="0"/>
              <a:t> INTO </a:t>
            </a:r>
            <a:r>
              <a:rPr lang="de-DE" dirty="0" err="1"/>
              <a:t>wa_sales_order_product</a:t>
            </a:r>
            <a:r>
              <a:rPr lang="de-DE" dirty="0"/>
              <a:t>.</a:t>
            </a:r>
          </a:p>
          <a:p>
            <a:r>
              <a:rPr lang="de-DE" dirty="0"/>
              <a:t>    WRITE: / </a:t>
            </a:r>
            <a:r>
              <a:rPr lang="de-DE" dirty="0" err="1"/>
              <a:t>wa_sales_order_product-salesorder</a:t>
            </a:r>
            <a:r>
              <a:rPr lang="de-DE" dirty="0"/>
              <a:t>, </a:t>
            </a:r>
            <a:r>
              <a:rPr lang="de-DE" dirty="0" err="1"/>
              <a:t>wa_sales_order_product-salesorderitem</a:t>
            </a:r>
            <a:r>
              <a:rPr lang="de-DE" dirty="0"/>
              <a:t>,</a:t>
            </a:r>
          </a:p>
          <a:p>
            <a:r>
              <a:rPr lang="de-DE" dirty="0"/>
              <a:t>             </a:t>
            </a:r>
            <a:r>
              <a:rPr lang="de-DE" dirty="0" err="1"/>
              <a:t>wa_sales_order_product-product</a:t>
            </a:r>
            <a:r>
              <a:rPr lang="de-DE" dirty="0"/>
              <a:t>, </a:t>
            </a:r>
            <a:r>
              <a:rPr lang="de-DE" dirty="0" err="1"/>
              <a:t>wa_sales_order_product-orderquantity</a:t>
            </a:r>
            <a:r>
              <a:rPr lang="de-DE" dirty="0"/>
              <a:t>,</a:t>
            </a:r>
          </a:p>
          <a:p>
            <a:r>
              <a:rPr lang="de-DE" dirty="0"/>
              <a:t>             </a:t>
            </a:r>
            <a:r>
              <a:rPr lang="de-DE" dirty="0" err="1"/>
              <a:t>wa_sales_order_product-orderquantityunit</a:t>
            </a:r>
            <a:r>
              <a:rPr lang="de-DE" dirty="0"/>
              <a:t>, </a:t>
            </a:r>
            <a:r>
              <a:rPr lang="de-DE" dirty="0" err="1"/>
              <a:t>wa_sales_order_product-netamount</a:t>
            </a:r>
            <a:r>
              <a:rPr lang="de-DE" dirty="0"/>
              <a:t>,</a:t>
            </a:r>
          </a:p>
          <a:p>
            <a:r>
              <a:rPr lang="de-DE" dirty="0"/>
              <a:t>             </a:t>
            </a:r>
            <a:r>
              <a:rPr lang="de-DE" dirty="0" err="1"/>
              <a:t>wa_sales_order_product-transactioncurrency</a:t>
            </a:r>
            <a:r>
              <a:rPr lang="de-DE" dirty="0"/>
              <a:t>, </a:t>
            </a:r>
            <a:r>
              <a:rPr lang="de-DE" dirty="0" err="1"/>
              <a:t>wa_sales_order_product-creationdate</a:t>
            </a:r>
            <a:r>
              <a:rPr lang="de-DE" dirty="0"/>
              <a:t>,</a:t>
            </a:r>
          </a:p>
          <a:p>
            <a:r>
              <a:rPr lang="de-DE" dirty="0"/>
              <a:t>             </a:t>
            </a:r>
            <a:r>
              <a:rPr lang="de-DE" dirty="0" err="1"/>
              <a:t>wa_sales_order_product-product_type</a:t>
            </a:r>
            <a:r>
              <a:rPr lang="de-DE" dirty="0"/>
              <a:t>, </a:t>
            </a:r>
            <a:r>
              <a:rPr lang="de-DE" dirty="0" err="1"/>
              <a:t>wa_sales_order_product-price</a:t>
            </a:r>
            <a:r>
              <a:rPr lang="de-DE" dirty="0"/>
              <a:t>,</a:t>
            </a:r>
          </a:p>
          <a:p>
            <a:r>
              <a:rPr lang="de-DE" dirty="0"/>
              <a:t>             </a:t>
            </a:r>
            <a:r>
              <a:rPr lang="de-DE" dirty="0" err="1"/>
              <a:t>wa_sales_order_product-currency</a:t>
            </a:r>
            <a:r>
              <a:rPr lang="de-DE" dirty="0"/>
              <a:t>.</a:t>
            </a:r>
          </a:p>
          <a:p>
            <a:r>
              <a:rPr lang="de-DE" dirty="0"/>
              <a:t>  ENDLOOP.</a:t>
            </a:r>
          </a:p>
          <a:p>
            <a:r>
              <a:rPr lang="de-DE" dirty="0"/>
              <a:t>ELSE.</a:t>
            </a:r>
          </a:p>
          <a:p>
            <a:r>
              <a:rPr lang="de-DE" dirty="0"/>
              <a:t>  WRITE: / '</a:t>
            </a:r>
            <a:r>
              <a:rPr lang="de-DE" dirty="0" err="1"/>
              <a:t>No</a:t>
            </a:r>
            <a:r>
              <a:rPr lang="de-DE" dirty="0"/>
              <a:t> </a:t>
            </a:r>
            <a:r>
              <a:rPr lang="de-DE" dirty="0" err="1"/>
              <a:t>data</a:t>
            </a:r>
            <a:r>
              <a:rPr lang="de-DE" dirty="0"/>
              <a:t> </a:t>
            </a:r>
            <a:r>
              <a:rPr lang="de-DE" dirty="0" err="1"/>
              <a:t>found</a:t>
            </a:r>
            <a:r>
              <a:rPr lang="de-DE" dirty="0"/>
              <a:t>'.</a:t>
            </a:r>
          </a:p>
          <a:p>
            <a:r>
              <a:rPr lang="de-DE" dirty="0"/>
              <a:t>ENDIF.</a:t>
            </a:r>
            <a:br>
              <a:rPr lang="de-DE" dirty="0"/>
            </a:br>
            <a:br>
              <a:rPr lang="de-DE" dirty="0"/>
            </a:br>
            <a:br>
              <a:rPr lang="de-DE" dirty="0"/>
            </a:br>
            <a:r>
              <a:rPr lang="de-DE" dirty="0"/>
              <a:t>ODER:</a:t>
            </a:r>
            <a:br>
              <a:rPr lang="de-DE" dirty="0"/>
            </a:br>
            <a:r>
              <a:rPr lang="en-US" dirty="0"/>
              <a:t>SELECT \_product-product            AS product,</a:t>
            </a:r>
          </a:p>
          <a:p>
            <a:r>
              <a:rPr lang="en-US" dirty="0"/>
              <a:t>       \_product-</a:t>
            </a:r>
            <a:r>
              <a:rPr lang="en-US" dirty="0" err="1"/>
              <a:t>producttype</a:t>
            </a:r>
            <a:r>
              <a:rPr lang="en-US" dirty="0"/>
              <a:t>        AS </a:t>
            </a:r>
            <a:r>
              <a:rPr lang="en-US" dirty="0" err="1"/>
              <a:t>producttype</a:t>
            </a:r>
            <a:r>
              <a:rPr lang="en-US" dirty="0"/>
              <a:t>,</a:t>
            </a:r>
          </a:p>
          <a:p>
            <a:r>
              <a:rPr lang="en-US" dirty="0"/>
              <a:t>       \_product-</a:t>
            </a:r>
            <a:r>
              <a:rPr lang="en-US" dirty="0" err="1"/>
              <a:t>authorizationgroup</a:t>
            </a:r>
            <a:r>
              <a:rPr lang="en-US" dirty="0"/>
              <a:t> AS </a:t>
            </a:r>
            <a:r>
              <a:rPr lang="en-US" dirty="0" err="1"/>
              <a:t>authorizationgroup</a:t>
            </a:r>
            <a:r>
              <a:rPr lang="en-US" dirty="0"/>
              <a:t>,</a:t>
            </a:r>
          </a:p>
          <a:p>
            <a:r>
              <a:rPr lang="en-US" dirty="0"/>
              <a:t>       \_product-</a:t>
            </a:r>
            <a:r>
              <a:rPr lang="en-US" dirty="0" err="1"/>
              <a:t>creationdatetime</a:t>
            </a:r>
            <a:r>
              <a:rPr lang="en-US" dirty="0"/>
              <a:t>   AS </a:t>
            </a:r>
            <a:r>
              <a:rPr lang="en-US" dirty="0" err="1"/>
              <a:t>creationdatetime</a:t>
            </a:r>
            <a:endParaRPr lang="en-US" dirty="0"/>
          </a:p>
          <a:p>
            <a:r>
              <a:rPr lang="en-US" dirty="0"/>
              <a:t>   FROM </a:t>
            </a:r>
            <a:r>
              <a:rPr lang="en-US" dirty="0" err="1"/>
              <a:t>zi_salesorderitem</a:t>
            </a:r>
            <a:endParaRPr lang="en-US" dirty="0"/>
          </a:p>
          <a:p>
            <a:r>
              <a:rPr lang="en-US" dirty="0"/>
              <a:t>   WHERE </a:t>
            </a:r>
            <a:r>
              <a:rPr lang="en-US" dirty="0" err="1"/>
              <a:t>zi_salesorderitem~salesorder</a:t>
            </a:r>
            <a:r>
              <a:rPr lang="en-US" dirty="0"/>
              <a:t> = 'S1'</a:t>
            </a:r>
          </a:p>
          <a:p>
            <a:r>
              <a:rPr lang="en-US" dirty="0"/>
              <a:t>     AND \_product-product IS NOT NULL</a:t>
            </a:r>
          </a:p>
          <a:p>
            <a:r>
              <a:rPr lang="en-US" dirty="0"/>
              <a:t>   INTO TABLE @DATA(lt_zi_product).</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7741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CDS Views zunächst erstmal anlegen, ohne Assoziationen und Kompositionen.</a:t>
            </a:r>
          </a:p>
          <a:p>
            <a:br>
              <a:rPr lang="en-US" dirty="0"/>
            </a:br>
            <a:r>
              <a:rPr lang="en-US" b="0" i="0" dirty="0">
                <a:solidFill>
                  <a:srgbClr val="363636"/>
                </a:solidFill>
                <a:effectLst/>
                <a:highlight>
                  <a:srgbClr val="F6E0D5"/>
                </a:highlight>
                <a:latin typeface="Benton Sans"/>
              </a:rPr>
              <a:t>Various data definition templates are provided for your convenience.</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79520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1" i="0" dirty="0">
                <a:solidFill>
                  <a:srgbClr val="CCCCCC"/>
                </a:solidFill>
                <a:effectLst/>
                <a:highlight>
                  <a:srgbClr val="181818"/>
                </a:highlight>
                <a:latin typeface="Segoe WPC"/>
              </a:rPr>
              <a:t>Assoziation (fast immer erste Wahl)</a:t>
            </a:r>
          </a:p>
          <a:p>
            <a:pPr algn="l"/>
            <a:r>
              <a:rPr lang="de-DE" b="0" i="0" dirty="0">
                <a:solidFill>
                  <a:srgbClr val="CCCCCC"/>
                </a:solidFill>
                <a:effectLst/>
                <a:highlight>
                  <a:srgbClr val="181818"/>
                </a:highlight>
                <a:latin typeface="Segoe WPC"/>
              </a:rPr>
              <a:t>Eine </a:t>
            </a:r>
            <a:r>
              <a:rPr lang="de-DE" b="1" i="0" dirty="0">
                <a:solidFill>
                  <a:srgbClr val="CCCCCC"/>
                </a:solidFill>
                <a:effectLst/>
                <a:highlight>
                  <a:srgbClr val="181818"/>
                </a:highlight>
                <a:latin typeface="Segoe WPC"/>
              </a:rPr>
              <a:t>Assoziation</a:t>
            </a:r>
            <a:r>
              <a:rPr lang="de-DE" b="0" i="0" dirty="0">
                <a:solidFill>
                  <a:srgbClr val="CCCCCC"/>
                </a:solidFill>
                <a:effectLst/>
                <a:highlight>
                  <a:srgbClr val="181818"/>
                </a:highlight>
                <a:latin typeface="Segoe WPC"/>
              </a:rPr>
              <a:t> in einem ABAP CDS View definiert eine Beziehung zwischen zwei Entitäten, die lose gekoppelt ist. Das bedeutet, dass die verbundenen Entitäten unabhängig voneinander existieren können. Assoziationen werden verwendet, um </a:t>
            </a:r>
            <a:r>
              <a:rPr lang="de-DE" b="0" i="0" dirty="0" err="1">
                <a:solidFill>
                  <a:srgbClr val="CCCCCC"/>
                </a:solidFill>
                <a:effectLst/>
                <a:highlight>
                  <a:srgbClr val="181818"/>
                </a:highlight>
                <a:latin typeface="Segoe WPC"/>
              </a:rPr>
              <a:t>Navigationen</a:t>
            </a:r>
            <a:r>
              <a:rPr lang="de-DE" b="0" i="0" dirty="0">
                <a:solidFill>
                  <a:srgbClr val="CCCCCC"/>
                </a:solidFill>
                <a:effectLst/>
                <a:highlight>
                  <a:srgbClr val="181818"/>
                </a:highlight>
                <a:latin typeface="Segoe WPC"/>
              </a:rPr>
              <a:t> zwischen Entitäten zu ermöglichen, sodass man von einer Entität zur anderen navigieren kann, ohne explizite </a:t>
            </a:r>
            <a:r>
              <a:rPr lang="de-DE" b="0" i="0" dirty="0" err="1">
                <a:solidFill>
                  <a:srgbClr val="CCCCCC"/>
                </a:solidFill>
                <a:effectLst/>
                <a:highlight>
                  <a:srgbClr val="181818"/>
                </a:highlight>
                <a:latin typeface="Segoe WPC"/>
              </a:rPr>
              <a:t>Joins</a:t>
            </a:r>
            <a:r>
              <a:rPr lang="de-DE" b="0" i="0" dirty="0">
                <a:solidFill>
                  <a:srgbClr val="CCCCCC"/>
                </a:solidFill>
                <a:effectLst/>
                <a:highlight>
                  <a:srgbClr val="181818"/>
                </a:highlight>
                <a:latin typeface="Segoe WPC"/>
              </a:rPr>
              <a:t> in den Abfragen definieren zu müssen. Assoziationen können unidirektional oder bidirektional sein und unterstützen verschiedene Kardinalitäten (1:1, 1:n, n:1, n:m).</a:t>
            </a:r>
          </a:p>
          <a:p>
            <a:pPr algn="l"/>
            <a:r>
              <a:rPr lang="de-DE" b="1" i="0" dirty="0">
                <a:solidFill>
                  <a:srgbClr val="CCCCCC"/>
                </a:solidFill>
                <a:effectLst/>
                <a:highlight>
                  <a:srgbClr val="181818"/>
                </a:highlight>
                <a:latin typeface="Segoe WPC"/>
              </a:rPr>
              <a:t>Verwendungszweck</a:t>
            </a:r>
            <a:r>
              <a:rPr lang="de-DE" b="0" i="0" dirty="0">
                <a:solidFill>
                  <a:srgbClr val="CCCCCC"/>
                </a:solidFill>
                <a:effectLst/>
                <a:highlight>
                  <a:srgbClr val="181818"/>
                </a:highlight>
                <a:latin typeface="Segoe WPC"/>
              </a:rPr>
              <a:t>: Assoziationen werden hauptsächlich verwendet, um lesende Zugriffe auf verwandte Daten zu vereinfachen. Sie ermöglichen es, in Abfragen auf Attribute von verwandten Entitäten zuzugreifen, als wären sie Teil der ursprünglichen Entität.</a:t>
            </a:r>
          </a:p>
          <a:p>
            <a:pPr algn="l"/>
            <a:endParaRPr lang="de-DE" b="0" i="0" dirty="0">
              <a:solidFill>
                <a:srgbClr val="CCCCCC"/>
              </a:solidFill>
              <a:effectLst/>
              <a:highlight>
                <a:srgbClr val="181818"/>
              </a:highlight>
              <a:latin typeface="Segoe WPC"/>
            </a:endParaRPr>
          </a:p>
          <a:p>
            <a:pPr algn="l"/>
            <a:endParaRPr lang="de-DE" b="0" i="0" dirty="0">
              <a:solidFill>
                <a:srgbClr val="CCCCCC"/>
              </a:solidFill>
              <a:effectLst/>
              <a:highlight>
                <a:srgbClr val="181818"/>
              </a:highlight>
              <a:latin typeface="Segoe WPC"/>
            </a:endParaRPr>
          </a:p>
          <a:p>
            <a:pPr algn="l"/>
            <a:r>
              <a:rPr lang="de-DE" b="0" i="0" dirty="0">
                <a:solidFill>
                  <a:srgbClr val="CCCCCC"/>
                </a:solidFill>
                <a:effectLst/>
                <a:highlight>
                  <a:srgbClr val="181818"/>
                </a:highlight>
                <a:latin typeface="Segoe WPC"/>
              </a:rPr>
              <a:t>Assoziationen in CDS Views definieren eine Beziehung zwischen zwei Entitäten (z.B. CDS Views oder Datenbanktabellen), die es ermöglicht, auf die verbundenen Daten zu navigieren, ohne explizite </a:t>
            </a:r>
            <a:r>
              <a:rPr lang="de-DE" b="0" i="0" dirty="0" err="1">
                <a:solidFill>
                  <a:srgbClr val="CCCCCC"/>
                </a:solidFill>
                <a:effectLst/>
                <a:highlight>
                  <a:srgbClr val="181818"/>
                </a:highlight>
                <a:latin typeface="Segoe WPC"/>
              </a:rPr>
              <a:t>Joins</a:t>
            </a:r>
            <a:r>
              <a:rPr lang="de-DE" b="0" i="0" dirty="0">
                <a:solidFill>
                  <a:srgbClr val="CCCCCC"/>
                </a:solidFill>
                <a:effectLst/>
                <a:highlight>
                  <a:srgbClr val="181818"/>
                </a:highlight>
                <a:latin typeface="Segoe WPC"/>
              </a:rPr>
              <a:t> zu verwenden. Assoziationen werden deklarativ definiert und können in der SELECT-Klausel, in Path </a:t>
            </a:r>
            <a:r>
              <a:rPr lang="de-DE" b="0" i="0" dirty="0" err="1">
                <a:solidFill>
                  <a:srgbClr val="CCCCCC"/>
                </a:solidFill>
                <a:effectLst/>
                <a:highlight>
                  <a:srgbClr val="181818"/>
                </a:highlight>
                <a:latin typeface="Segoe WPC"/>
              </a:rPr>
              <a:t>Expressions</a:t>
            </a:r>
            <a:r>
              <a:rPr lang="de-DE" b="0" i="0" dirty="0">
                <a:solidFill>
                  <a:srgbClr val="CCCCCC"/>
                </a:solidFill>
                <a:effectLst/>
                <a:highlight>
                  <a:srgbClr val="181818"/>
                </a:highlight>
                <a:latin typeface="Segoe WPC"/>
              </a:rPr>
              <a:t> oder in WHERE-Bedingungen verwendet werden, um auf Felder der assoziierten Entität zuzugreifen.</a:t>
            </a:r>
          </a:p>
          <a:p>
            <a:pPr algn="l"/>
            <a:r>
              <a:rPr lang="de-DE" b="1" i="0" dirty="0">
                <a:solidFill>
                  <a:srgbClr val="CCCCCC"/>
                </a:solidFill>
                <a:effectLst/>
                <a:highlight>
                  <a:srgbClr val="181818"/>
                </a:highlight>
                <a:latin typeface="Segoe WPC"/>
              </a:rPr>
              <a:t>Vorteile von Assoziationen:</a:t>
            </a:r>
            <a:endParaRPr lang="de-DE" b="0" i="0" dirty="0">
              <a:solidFill>
                <a:srgbClr val="CCCCCC"/>
              </a:solidFill>
              <a:effectLst/>
              <a:highlight>
                <a:srgbClr val="181818"/>
              </a:highlight>
              <a:latin typeface="Segoe WPC"/>
            </a:endParaRPr>
          </a:p>
          <a:p>
            <a:pPr algn="l">
              <a:buFont typeface="Arial" panose="020B0604020202020204" pitchFamily="34" charset="0"/>
              <a:buChar char="•"/>
            </a:pPr>
            <a:r>
              <a:rPr lang="de-DE" b="1" i="0" dirty="0">
                <a:solidFill>
                  <a:srgbClr val="CCCCCC"/>
                </a:solidFill>
                <a:effectLst/>
                <a:highlight>
                  <a:srgbClr val="181818"/>
                </a:highlight>
                <a:latin typeface="Segoe WPC"/>
              </a:rPr>
              <a:t>Navigation:</a:t>
            </a:r>
            <a:r>
              <a:rPr lang="de-DE" b="0" i="0" dirty="0">
                <a:solidFill>
                  <a:srgbClr val="CCCCCC"/>
                </a:solidFill>
                <a:effectLst/>
                <a:highlight>
                  <a:srgbClr val="181818"/>
                </a:highlight>
                <a:latin typeface="Segoe WPC"/>
              </a:rPr>
              <a:t> Ermöglicht die Navigation zwischen verbundenen Entitäten innerhalb des CDS Views und in ABAP-Programmen, die den CDS View verwenden.</a:t>
            </a:r>
          </a:p>
          <a:p>
            <a:pPr algn="l">
              <a:buFont typeface="Arial" panose="020B0604020202020204" pitchFamily="34" charset="0"/>
              <a:buChar char="•"/>
            </a:pPr>
            <a:r>
              <a:rPr lang="de-DE" b="1" i="0" dirty="0">
                <a:solidFill>
                  <a:srgbClr val="CCCCCC"/>
                </a:solidFill>
                <a:effectLst/>
                <a:highlight>
                  <a:srgbClr val="181818"/>
                </a:highlight>
                <a:latin typeface="Segoe WPC"/>
              </a:rPr>
              <a:t>Lesbarkeit und Wartbarkeit:</a:t>
            </a:r>
            <a:r>
              <a:rPr lang="de-DE" b="0" i="0" dirty="0">
                <a:solidFill>
                  <a:srgbClr val="CCCCCC"/>
                </a:solidFill>
                <a:effectLst/>
                <a:highlight>
                  <a:srgbClr val="181818"/>
                </a:highlight>
                <a:latin typeface="Segoe WPC"/>
              </a:rPr>
              <a:t> Verbessert die Lesbarkeit des Codes, da die Beziehungen zwischen den Entitäten klar definiert sind.</a:t>
            </a:r>
          </a:p>
          <a:p>
            <a:pPr algn="l">
              <a:buFont typeface="Arial" panose="020B0604020202020204" pitchFamily="34" charset="0"/>
              <a:buChar char="•"/>
            </a:pPr>
            <a:r>
              <a:rPr lang="de-DE" b="1" i="0" dirty="0">
                <a:solidFill>
                  <a:srgbClr val="CCCCCC"/>
                </a:solidFill>
                <a:effectLst/>
                <a:highlight>
                  <a:srgbClr val="181818"/>
                </a:highlight>
                <a:latin typeface="Segoe WPC"/>
              </a:rPr>
              <a:t>Wiederverwendbarkeit:</a:t>
            </a:r>
            <a:r>
              <a:rPr lang="de-DE" b="0" i="0" dirty="0">
                <a:solidFill>
                  <a:srgbClr val="CCCCCC"/>
                </a:solidFill>
                <a:effectLst/>
                <a:highlight>
                  <a:srgbClr val="181818"/>
                </a:highlight>
                <a:latin typeface="Segoe WPC"/>
              </a:rPr>
              <a:t> Assoziationen können in anderen CDS Views wiederverwendet werden, was die Entwicklung vereinfacht und fördert.</a:t>
            </a:r>
          </a:p>
          <a:p>
            <a:pPr algn="l"/>
            <a:r>
              <a:rPr lang="de-DE" b="1" i="0" dirty="0">
                <a:solidFill>
                  <a:srgbClr val="CCCCCC"/>
                </a:solidFill>
                <a:effectLst/>
                <a:highlight>
                  <a:srgbClr val="181818"/>
                </a:highlight>
                <a:latin typeface="Segoe WPC"/>
              </a:rPr>
              <a:t>Verwendung von Assoziationen:</a:t>
            </a:r>
            <a:r>
              <a:rPr lang="de-DE" b="0" i="0" dirty="0">
                <a:solidFill>
                  <a:srgbClr val="CCCCCC"/>
                </a:solidFill>
                <a:effectLst/>
                <a:highlight>
                  <a:srgbClr val="181818"/>
                </a:highlight>
                <a:latin typeface="Segoe WPC"/>
              </a:rPr>
              <a:t> Assoziationen werden typischerweise verwendet, wenn die Beziehung zwischen den Daten für die Navigation und Datenabstraktion wichtig ist, insbesondere in komplexen Datenmodellen.</a:t>
            </a:r>
          </a:p>
          <a:p>
            <a:pPr algn="l"/>
            <a:r>
              <a:rPr lang="de-DE" b="1" i="0" dirty="0" err="1">
                <a:solidFill>
                  <a:srgbClr val="CCCCCC"/>
                </a:solidFill>
                <a:effectLst/>
                <a:highlight>
                  <a:srgbClr val="181818"/>
                </a:highlight>
                <a:latin typeface="Segoe WPC"/>
              </a:rPr>
              <a:t>Joins</a:t>
            </a:r>
            <a:endParaRPr lang="de-DE" b="1" i="0" dirty="0">
              <a:solidFill>
                <a:srgbClr val="CCCCCC"/>
              </a:solidFill>
              <a:effectLst/>
              <a:highlight>
                <a:srgbClr val="181818"/>
              </a:highlight>
              <a:latin typeface="Segoe WPC"/>
            </a:endParaRPr>
          </a:p>
          <a:p>
            <a:pPr algn="l"/>
            <a:r>
              <a:rPr lang="de-DE" b="0" i="0" dirty="0" err="1">
                <a:solidFill>
                  <a:srgbClr val="CCCCCC"/>
                </a:solidFill>
                <a:effectLst/>
                <a:highlight>
                  <a:srgbClr val="181818"/>
                </a:highlight>
                <a:latin typeface="Segoe WPC"/>
              </a:rPr>
              <a:t>Joins</a:t>
            </a:r>
            <a:r>
              <a:rPr lang="de-DE" b="0" i="0" dirty="0">
                <a:solidFill>
                  <a:srgbClr val="CCCCCC"/>
                </a:solidFill>
                <a:effectLst/>
                <a:highlight>
                  <a:srgbClr val="181818"/>
                </a:highlight>
                <a:latin typeface="Segoe WPC"/>
              </a:rPr>
              <a:t> in CDS Views werden verwendet, um Daten aus mehreren Tabellen oder Views basierend auf einer gemeinsamen Bedingung zu kombinieren. Es gibt verschiedene Arten von </a:t>
            </a:r>
            <a:r>
              <a:rPr lang="de-DE" b="0" i="0" dirty="0" err="1">
                <a:solidFill>
                  <a:srgbClr val="CCCCCC"/>
                </a:solidFill>
                <a:effectLst/>
                <a:highlight>
                  <a:srgbClr val="181818"/>
                </a:highlight>
                <a:latin typeface="Segoe WPC"/>
              </a:rPr>
              <a:t>Joins</a:t>
            </a:r>
            <a:r>
              <a:rPr lang="de-DE" b="0" i="0" dirty="0">
                <a:solidFill>
                  <a:srgbClr val="CCCCCC"/>
                </a:solidFill>
                <a:effectLst/>
                <a:highlight>
                  <a:srgbClr val="181818"/>
                </a:highlight>
                <a:latin typeface="Segoe WPC"/>
              </a:rPr>
              <a:t> (INNER JOIN, LEFT OUTER JOIN, etc.), die bestimmen, wie die Daten kombiniert werden.</a:t>
            </a:r>
          </a:p>
          <a:p>
            <a:pPr algn="l"/>
            <a:r>
              <a:rPr lang="de-DE" b="1" i="0" dirty="0">
                <a:solidFill>
                  <a:srgbClr val="CCCCCC"/>
                </a:solidFill>
                <a:effectLst/>
                <a:highlight>
                  <a:srgbClr val="181818"/>
                </a:highlight>
                <a:latin typeface="Segoe WPC"/>
              </a:rPr>
              <a:t>Vorteile von </a:t>
            </a:r>
            <a:r>
              <a:rPr lang="de-DE" b="1" i="0" dirty="0" err="1">
                <a:solidFill>
                  <a:srgbClr val="CCCCCC"/>
                </a:solidFill>
                <a:effectLst/>
                <a:highlight>
                  <a:srgbClr val="181818"/>
                </a:highlight>
                <a:latin typeface="Segoe WPC"/>
              </a:rPr>
              <a:t>Joins</a:t>
            </a:r>
            <a:r>
              <a:rPr lang="de-DE" b="1" i="0" dirty="0">
                <a:solidFill>
                  <a:srgbClr val="CCCCCC"/>
                </a:solidFill>
                <a:effectLst/>
                <a:highlight>
                  <a:srgbClr val="181818"/>
                </a:highlight>
                <a:latin typeface="Segoe WPC"/>
              </a:rPr>
              <a:t>:</a:t>
            </a:r>
            <a:endParaRPr lang="de-DE" b="0" i="0" dirty="0">
              <a:solidFill>
                <a:srgbClr val="CCCCCC"/>
              </a:solidFill>
              <a:effectLst/>
              <a:highlight>
                <a:srgbClr val="181818"/>
              </a:highlight>
              <a:latin typeface="Segoe WPC"/>
            </a:endParaRPr>
          </a:p>
          <a:p>
            <a:pPr algn="l">
              <a:buFont typeface="Arial" panose="020B0604020202020204" pitchFamily="34" charset="0"/>
              <a:buChar char="•"/>
            </a:pPr>
            <a:r>
              <a:rPr lang="de-DE" b="1" i="0" dirty="0">
                <a:solidFill>
                  <a:srgbClr val="CCCCCC"/>
                </a:solidFill>
                <a:effectLst/>
                <a:highlight>
                  <a:srgbClr val="181818"/>
                </a:highlight>
                <a:latin typeface="Segoe WPC"/>
              </a:rPr>
              <a:t>Flexibilität:</a:t>
            </a:r>
            <a:r>
              <a:rPr lang="de-DE" b="0" i="0" dirty="0">
                <a:solidFill>
                  <a:srgbClr val="CCCCCC"/>
                </a:solidFill>
                <a:effectLst/>
                <a:highlight>
                  <a:srgbClr val="181818"/>
                </a:highlight>
                <a:latin typeface="Segoe WPC"/>
              </a:rPr>
              <a:t> </a:t>
            </a:r>
            <a:r>
              <a:rPr lang="de-DE" b="0" i="0" dirty="0" err="1">
                <a:solidFill>
                  <a:srgbClr val="CCCCCC"/>
                </a:solidFill>
                <a:effectLst/>
                <a:highlight>
                  <a:srgbClr val="181818"/>
                </a:highlight>
                <a:latin typeface="Segoe WPC"/>
              </a:rPr>
              <a:t>Joins</a:t>
            </a:r>
            <a:r>
              <a:rPr lang="de-DE" b="0" i="0" dirty="0">
                <a:solidFill>
                  <a:srgbClr val="CCCCCC"/>
                </a:solidFill>
                <a:effectLst/>
                <a:highlight>
                  <a:srgbClr val="181818"/>
                </a:highlight>
                <a:latin typeface="Segoe WPC"/>
              </a:rPr>
              <a:t> bieten eine hohe Flexibilität bei der Definition der Verknüpfungsbedingungen und der Auswahl der zu verknüpfenden Felder.</a:t>
            </a:r>
          </a:p>
          <a:p>
            <a:pPr algn="l">
              <a:buFont typeface="Arial" panose="020B0604020202020204" pitchFamily="34" charset="0"/>
              <a:buChar char="•"/>
            </a:pPr>
            <a:r>
              <a:rPr lang="de-DE" b="1" i="0" dirty="0">
                <a:solidFill>
                  <a:srgbClr val="CCCCCC"/>
                </a:solidFill>
                <a:effectLst/>
                <a:highlight>
                  <a:srgbClr val="181818"/>
                </a:highlight>
                <a:latin typeface="Segoe WPC"/>
              </a:rPr>
              <a:t>Performance:</a:t>
            </a:r>
            <a:r>
              <a:rPr lang="de-DE" b="0" i="0" dirty="0">
                <a:solidFill>
                  <a:srgbClr val="CCCCCC"/>
                </a:solidFill>
                <a:effectLst/>
                <a:highlight>
                  <a:srgbClr val="181818"/>
                </a:highlight>
                <a:latin typeface="Segoe WPC"/>
              </a:rPr>
              <a:t> In einigen Fällen können </a:t>
            </a:r>
            <a:r>
              <a:rPr lang="de-DE" b="0" i="0" dirty="0" err="1">
                <a:solidFill>
                  <a:srgbClr val="CCCCCC"/>
                </a:solidFill>
                <a:effectLst/>
                <a:highlight>
                  <a:srgbClr val="181818"/>
                </a:highlight>
                <a:latin typeface="Segoe WPC"/>
              </a:rPr>
              <a:t>Joins</a:t>
            </a:r>
            <a:r>
              <a:rPr lang="de-DE" b="0" i="0" dirty="0">
                <a:solidFill>
                  <a:srgbClr val="CCCCCC"/>
                </a:solidFill>
                <a:effectLst/>
                <a:highlight>
                  <a:srgbClr val="181818"/>
                </a:highlight>
                <a:latin typeface="Segoe WPC"/>
              </a:rPr>
              <a:t> effizienter sein, insbesondere wenn spezifische Daten aus mehreren Quellen gefiltert und kombiniert werden müssen.</a:t>
            </a:r>
          </a:p>
          <a:p>
            <a:pPr algn="l"/>
            <a:r>
              <a:rPr lang="de-DE" b="1" i="0" dirty="0">
                <a:solidFill>
                  <a:srgbClr val="CCCCCC"/>
                </a:solidFill>
                <a:effectLst/>
                <a:highlight>
                  <a:srgbClr val="181818"/>
                </a:highlight>
                <a:latin typeface="Segoe WPC"/>
              </a:rPr>
              <a:t>Verwendung von </a:t>
            </a:r>
            <a:r>
              <a:rPr lang="de-DE" b="1" i="0" dirty="0" err="1">
                <a:solidFill>
                  <a:srgbClr val="CCCCCC"/>
                </a:solidFill>
                <a:effectLst/>
                <a:highlight>
                  <a:srgbClr val="181818"/>
                </a:highlight>
                <a:latin typeface="Segoe WPC"/>
              </a:rPr>
              <a:t>Joins</a:t>
            </a:r>
            <a:r>
              <a:rPr lang="de-DE" b="1" i="0" dirty="0">
                <a:solidFill>
                  <a:srgbClr val="CCCCCC"/>
                </a:solidFill>
                <a:effectLst/>
                <a:highlight>
                  <a:srgbClr val="181818"/>
                </a:highlight>
                <a:latin typeface="Segoe WPC"/>
              </a:rPr>
              <a:t>:</a:t>
            </a:r>
            <a:r>
              <a:rPr lang="de-DE" b="0" i="0" dirty="0">
                <a:solidFill>
                  <a:srgbClr val="CCCCCC"/>
                </a:solidFill>
                <a:effectLst/>
                <a:highlight>
                  <a:srgbClr val="181818"/>
                </a:highlight>
                <a:latin typeface="Segoe WPC"/>
              </a:rPr>
              <a:t> </a:t>
            </a:r>
            <a:r>
              <a:rPr lang="de-DE" b="0" i="0" dirty="0" err="1">
                <a:solidFill>
                  <a:srgbClr val="CCCCCC"/>
                </a:solidFill>
                <a:effectLst/>
                <a:highlight>
                  <a:srgbClr val="181818"/>
                </a:highlight>
                <a:latin typeface="Segoe WPC"/>
              </a:rPr>
              <a:t>Joins</a:t>
            </a:r>
            <a:r>
              <a:rPr lang="de-DE" b="0" i="0" dirty="0">
                <a:solidFill>
                  <a:srgbClr val="CCCCCC"/>
                </a:solidFill>
                <a:effectLst/>
                <a:highlight>
                  <a:srgbClr val="181818"/>
                </a:highlight>
                <a:latin typeface="Segoe WPC"/>
              </a:rPr>
              <a:t> werden typischerweise verwendet, wenn eine direkte und einmalige Verknüpfung von Daten aus verschiedenen Quellen erforderlich ist, insbesondere für spezifische Abfragen und Analysen.</a:t>
            </a:r>
          </a:p>
          <a:p>
            <a:pPr algn="l"/>
            <a:r>
              <a:rPr lang="de-DE" b="1" i="0" dirty="0">
                <a:solidFill>
                  <a:srgbClr val="CCCCCC"/>
                </a:solidFill>
                <a:effectLst/>
                <a:highlight>
                  <a:srgbClr val="181818"/>
                </a:highlight>
                <a:latin typeface="Segoe WPC"/>
              </a:rPr>
              <a:t>Unterschiede und Wann zu verwenden</a:t>
            </a:r>
          </a:p>
          <a:p>
            <a:pPr algn="l">
              <a:buFont typeface="Arial" panose="020B0604020202020204" pitchFamily="34" charset="0"/>
              <a:buChar char="•"/>
            </a:pPr>
            <a:r>
              <a:rPr lang="de-DE" b="1" i="0" dirty="0">
                <a:solidFill>
                  <a:srgbClr val="CCCCCC"/>
                </a:solidFill>
                <a:effectLst/>
                <a:highlight>
                  <a:srgbClr val="181818"/>
                </a:highlight>
                <a:latin typeface="Segoe WPC"/>
              </a:rPr>
              <a:t>Assoziationen</a:t>
            </a:r>
            <a:r>
              <a:rPr lang="de-DE" b="0" i="0" dirty="0">
                <a:solidFill>
                  <a:srgbClr val="CCCCCC"/>
                </a:solidFill>
                <a:effectLst/>
                <a:highlight>
                  <a:srgbClr val="181818"/>
                </a:highlight>
                <a:latin typeface="Segoe WPC"/>
              </a:rPr>
              <a:t> sind für Szenarien geeignet, in denen die Beziehungen zwischen den Datenmodellen wichtig sind und eine klare Navigation zwischen diesen Modellen erforderlich ist. Sie fördern die Wiederverwendbarkeit und die klare Strukturierung von Datenbeziehungen.</a:t>
            </a:r>
          </a:p>
          <a:p>
            <a:pPr algn="l">
              <a:buFont typeface="Arial" panose="020B0604020202020204" pitchFamily="34" charset="0"/>
              <a:buChar char="•"/>
            </a:pPr>
            <a:r>
              <a:rPr lang="de-DE" b="1" i="0" dirty="0" err="1">
                <a:solidFill>
                  <a:srgbClr val="CCCCCC"/>
                </a:solidFill>
                <a:effectLst/>
                <a:highlight>
                  <a:srgbClr val="181818"/>
                </a:highlight>
                <a:latin typeface="Segoe WPC"/>
              </a:rPr>
              <a:t>Joins</a:t>
            </a:r>
            <a:r>
              <a:rPr lang="de-DE" b="0" i="0" dirty="0">
                <a:solidFill>
                  <a:srgbClr val="CCCCCC"/>
                </a:solidFill>
                <a:effectLst/>
                <a:highlight>
                  <a:srgbClr val="181818"/>
                </a:highlight>
                <a:latin typeface="Segoe WPC"/>
              </a:rPr>
              <a:t> sind leistungsfähig, wenn es um die einmalige, spezifische Kombination von Daten aus verschiedenen Quellen geht, insbesondere wenn komplexe Filter- und Auswahlbedingungen erforderlich sind.</a:t>
            </a:r>
          </a:p>
          <a:p>
            <a:pPr algn="l"/>
            <a:r>
              <a:rPr lang="de-DE" b="0" i="0" dirty="0">
                <a:solidFill>
                  <a:srgbClr val="CCCCCC"/>
                </a:solidFill>
                <a:effectLst/>
                <a:highlight>
                  <a:srgbClr val="181818"/>
                </a:highlight>
                <a:latin typeface="Segoe WPC"/>
              </a:rPr>
              <a:t>Die Wahl zwischen Assoziationen und </a:t>
            </a:r>
            <a:r>
              <a:rPr lang="de-DE" b="0" i="0" dirty="0" err="1">
                <a:solidFill>
                  <a:srgbClr val="CCCCCC"/>
                </a:solidFill>
                <a:effectLst/>
                <a:highlight>
                  <a:srgbClr val="181818"/>
                </a:highlight>
                <a:latin typeface="Segoe WPC"/>
              </a:rPr>
              <a:t>Joins</a:t>
            </a:r>
            <a:r>
              <a:rPr lang="de-DE" b="0" i="0" dirty="0">
                <a:solidFill>
                  <a:srgbClr val="CCCCCC"/>
                </a:solidFill>
                <a:effectLst/>
                <a:highlight>
                  <a:srgbClr val="181818"/>
                </a:highlight>
                <a:latin typeface="Segoe WPC"/>
              </a:rPr>
              <a:t> hängt von den spezifischen Anforderungen der Datenabfrage, der gewünschten Klarheit der Datenmodellierung und den Performance-Überlegungen ab. In der Praxis werden oft beide Konzepte in einem CDS View verwendet, um die Vorteile beider Ansätze zu nutzen.</a:t>
            </a:r>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93916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TN können im Data Preview die Assoziationen zum Navigieren und Hinabsteigen verwenden</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5532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definieren den BO </a:t>
            </a:r>
            <a:r>
              <a:rPr lang="de-DE" dirty="0" err="1"/>
              <a:t>Composition</a:t>
            </a:r>
            <a:r>
              <a:rPr lang="de-DE" dirty="0"/>
              <a:t> Baum für die Entitäten</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98993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CDS Views zunächst erstmal anlegen, ohne Assoziationen und Kompositionen.</a:t>
            </a:r>
          </a:p>
          <a:p>
            <a:br>
              <a:rPr lang="en-US" dirty="0"/>
            </a:br>
            <a:r>
              <a:rPr lang="en-US" b="0" i="0" dirty="0">
                <a:solidFill>
                  <a:srgbClr val="363636"/>
                </a:solidFill>
                <a:effectLst/>
                <a:highlight>
                  <a:srgbClr val="F6E0D5"/>
                </a:highlight>
                <a:latin typeface="Benton Sans"/>
              </a:rPr>
              <a:t>Various data definition templates are provided for your convenience.</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84099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1" i="0" dirty="0">
                <a:solidFill>
                  <a:srgbClr val="CCCCCC"/>
                </a:solidFill>
                <a:effectLst/>
                <a:highlight>
                  <a:srgbClr val="181818"/>
                </a:highlight>
                <a:latin typeface="Segoe WPC"/>
              </a:rPr>
              <a:t>Assoziation</a:t>
            </a:r>
          </a:p>
          <a:p>
            <a:pPr algn="l"/>
            <a:r>
              <a:rPr lang="de-DE" b="0" i="0" dirty="0">
                <a:solidFill>
                  <a:srgbClr val="CCCCCC"/>
                </a:solidFill>
                <a:effectLst/>
                <a:highlight>
                  <a:srgbClr val="181818"/>
                </a:highlight>
                <a:latin typeface="Segoe WPC"/>
              </a:rPr>
              <a:t>Eine </a:t>
            </a:r>
            <a:r>
              <a:rPr lang="de-DE" b="1" i="0" dirty="0">
                <a:solidFill>
                  <a:srgbClr val="CCCCCC"/>
                </a:solidFill>
                <a:effectLst/>
                <a:highlight>
                  <a:srgbClr val="181818"/>
                </a:highlight>
                <a:latin typeface="Segoe WPC"/>
              </a:rPr>
              <a:t>Assoziation</a:t>
            </a:r>
            <a:r>
              <a:rPr lang="de-DE" b="0" i="0" dirty="0">
                <a:solidFill>
                  <a:srgbClr val="CCCCCC"/>
                </a:solidFill>
                <a:effectLst/>
                <a:highlight>
                  <a:srgbClr val="181818"/>
                </a:highlight>
                <a:latin typeface="Segoe WPC"/>
              </a:rPr>
              <a:t> in einem ABAP CDS View definiert eine Beziehung zwischen zwei Entitäten, die lose gekoppelt ist. Das bedeutet, dass die verbundenen Entitäten unabhängig voneinander existieren können. Assoziationen werden verwendet, um </a:t>
            </a:r>
            <a:r>
              <a:rPr lang="de-DE" b="0" i="0" dirty="0" err="1">
                <a:solidFill>
                  <a:srgbClr val="CCCCCC"/>
                </a:solidFill>
                <a:effectLst/>
                <a:highlight>
                  <a:srgbClr val="181818"/>
                </a:highlight>
                <a:latin typeface="Segoe WPC"/>
              </a:rPr>
              <a:t>Navigationen</a:t>
            </a:r>
            <a:r>
              <a:rPr lang="de-DE" b="0" i="0" dirty="0">
                <a:solidFill>
                  <a:srgbClr val="CCCCCC"/>
                </a:solidFill>
                <a:effectLst/>
                <a:highlight>
                  <a:srgbClr val="181818"/>
                </a:highlight>
                <a:latin typeface="Segoe WPC"/>
              </a:rPr>
              <a:t> zwischen Entitäten zu ermöglichen, sodass man von einer Entität zur anderen navigieren kann, ohne explizite </a:t>
            </a:r>
            <a:r>
              <a:rPr lang="de-DE" b="0" i="0" dirty="0" err="1">
                <a:solidFill>
                  <a:srgbClr val="CCCCCC"/>
                </a:solidFill>
                <a:effectLst/>
                <a:highlight>
                  <a:srgbClr val="181818"/>
                </a:highlight>
                <a:latin typeface="Segoe WPC"/>
              </a:rPr>
              <a:t>Joins</a:t>
            </a:r>
            <a:r>
              <a:rPr lang="de-DE" b="0" i="0" dirty="0">
                <a:solidFill>
                  <a:srgbClr val="CCCCCC"/>
                </a:solidFill>
                <a:effectLst/>
                <a:highlight>
                  <a:srgbClr val="181818"/>
                </a:highlight>
                <a:latin typeface="Segoe WPC"/>
              </a:rPr>
              <a:t> in den Abfragen definieren zu müssen. Assoziationen können unidirektional oder bidirektional sein und unterstützen verschiedene Kardinalitäten (1:1, 1:n, n:1, n:m).</a:t>
            </a:r>
          </a:p>
          <a:p>
            <a:pPr algn="l"/>
            <a:r>
              <a:rPr lang="de-DE" b="1" i="0" dirty="0">
                <a:solidFill>
                  <a:srgbClr val="CCCCCC"/>
                </a:solidFill>
                <a:effectLst/>
                <a:highlight>
                  <a:srgbClr val="181818"/>
                </a:highlight>
                <a:latin typeface="Segoe WPC"/>
              </a:rPr>
              <a:t>Verwendungszweck</a:t>
            </a:r>
            <a:r>
              <a:rPr lang="de-DE" b="0" i="0" dirty="0">
                <a:solidFill>
                  <a:srgbClr val="CCCCCC"/>
                </a:solidFill>
                <a:effectLst/>
                <a:highlight>
                  <a:srgbClr val="181818"/>
                </a:highlight>
                <a:latin typeface="Segoe WPC"/>
              </a:rPr>
              <a:t>: Assoziationen werden hauptsächlich verwendet, um lesende Zugriffe auf verwandte Daten zu vereinfachen. Sie ermöglichen es, in Abfragen auf Attribute von verwandten Entitäten zuzugreifen, als wären sie Teil der ursprünglichen Entität.</a:t>
            </a:r>
          </a:p>
          <a:p>
            <a:pPr algn="l"/>
            <a:r>
              <a:rPr lang="de-DE" b="1" i="0" dirty="0">
                <a:solidFill>
                  <a:srgbClr val="CCCCCC"/>
                </a:solidFill>
                <a:effectLst/>
                <a:highlight>
                  <a:srgbClr val="181818"/>
                </a:highlight>
                <a:latin typeface="Segoe WPC"/>
              </a:rPr>
              <a:t>Komposition</a:t>
            </a:r>
          </a:p>
          <a:p>
            <a:pPr algn="l"/>
            <a:r>
              <a:rPr lang="de-DE" b="0" i="0" dirty="0">
                <a:solidFill>
                  <a:srgbClr val="CCCCCC"/>
                </a:solidFill>
                <a:effectLst/>
                <a:highlight>
                  <a:srgbClr val="181818"/>
                </a:highlight>
                <a:latin typeface="Segoe WPC"/>
              </a:rPr>
              <a:t>Eine </a:t>
            </a:r>
            <a:r>
              <a:rPr lang="de-DE" b="1" i="0" dirty="0">
                <a:solidFill>
                  <a:srgbClr val="CCCCCC"/>
                </a:solidFill>
                <a:effectLst/>
                <a:highlight>
                  <a:srgbClr val="181818"/>
                </a:highlight>
                <a:latin typeface="Segoe WPC"/>
              </a:rPr>
              <a:t>Komposition</a:t>
            </a:r>
            <a:r>
              <a:rPr lang="de-DE" b="0" i="0" dirty="0">
                <a:solidFill>
                  <a:srgbClr val="CCCCCC"/>
                </a:solidFill>
                <a:effectLst/>
                <a:highlight>
                  <a:srgbClr val="181818"/>
                </a:highlight>
                <a:latin typeface="Segoe WPC"/>
              </a:rPr>
              <a:t> in einem ABAP CDS View ist eine spezielle Form der Assoziation, die eine stärkere Beziehung zwischen zwei Entitäten definiert. Bei einer Komposition ist die Lebensdauer der untergeordneten Entität (Child) direkt an die Lebensdauer der übergeordneten Entität (Parent) gebunden. Wenn die übergeordnete Entität gelöscht wird, werden auch alle zugehörigen untergeordneten Entitäten gelöscht. Dies spiegelt eine "enthält"-Beziehung wider, bei der die untergeordneten Entitäten Teil der übergeordneten Entität sind.</a:t>
            </a:r>
          </a:p>
          <a:p>
            <a:pPr algn="l"/>
            <a:r>
              <a:rPr lang="de-DE" b="1" i="0" dirty="0">
                <a:solidFill>
                  <a:srgbClr val="CCCCCC"/>
                </a:solidFill>
                <a:effectLst/>
                <a:highlight>
                  <a:srgbClr val="181818"/>
                </a:highlight>
                <a:latin typeface="Segoe WPC"/>
              </a:rPr>
              <a:t>Verwendungszweck</a:t>
            </a:r>
            <a:r>
              <a:rPr lang="de-DE" b="0" i="0" dirty="0">
                <a:solidFill>
                  <a:srgbClr val="CCCCCC"/>
                </a:solidFill>
                <a:effectLst/>
                <a:highlight>
                  <a:srgbClr val="181818"/>
                </a:highlight>
                <a:latin typeface="Segoe WPC"/>
              </a:rPr>
              <a:t>: Kompositionen werden verwendet, um hierarchische Datenstrukturen zu modellieren, bei denen die Integrität zwischen übergeordneten und untergeordneten Daten gewährleistet sein muss. Sie sind nützlich für die Modellierung von Geschäftsobjekten, die aus mehreren Teilen bestehen, wie z.B. eine Bestellung und ihre Bestellpositionen.</a:t>
            </a:r>
          </a:p>
          <a:p>
            <a:pPr algn="l"/>
            <a:r>
              <a:rPr lang="de-DE" b="1" i="0" dirty="0">
                <a:solidFill>
                  <a:srgbClr val="CCCCCC"/>
                </a:solidFill>
                <a:effectLst/>
                <a:highlight>
                  <a:srgbClr val="181818"/>
                </a:highlight>
                <a:latin typeface="Segoe WPC"/>
              </a:rPr>
              <a:t>Zusammenfassung</a:t>
            </a:r>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63298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Parent – Child Beziehungen mit Kompositionen herstellen:</a:t>
            </a:r>
            <a:br>
              <a:rPr lang="de-DE" dirty="0"/>
            </a:br>
            <a:r>
              <a:rPr lang="de-DE" dirty="0" err="1"/>
              <a:t>SalesOrder</a:t>
            </a:r>
            <a:r>
              <a:rPr lang="de-DE" dirty="0"/>
              <a:t> -&gt; </a:t>
            </a:r>
            <a:r>
              <a:rPr lang="de-DE" dirty="0" err="1"/>
              <a:t>SalesOrderItem</a:t>
            </a:r>
            <a:r>
              <a:rPr lang="de-DE" dirty="0"/>
              <a:t> -&gt; </a:t>
            </a:r>
            <a:r>
              <a:rPr lang="de-DE" dirty="0" err="1"/>
              <a:t>SchalesOrderScheduleLine</a:t>
            </a:r>
            <a:endParaRPr lang="de-DE" dirty="0"/>
          </a:p>
          <a:p>
            <a:endParaRPr lang="de-DE" dirty="0"/>
          </a:p>
          <a:p>
            <a:endParaRPr lang="de-DE" dirty="0"/>
          </a:p>
          <a:p>
            <a:r>
              <a:rPr lang="de-DE" dirty="0"/>
              <a:t>Aus </a:t>
            </a:r>
            <a:r>
              <a:rPr lang="de-DE" dirty="0" err="1"/>
              <a:t>association</a:t>
            </a:r>
            <a:r>
              <a:rPr lang="de-DE" dirty="0"/>
              <a:t>[0..*] in Root Entity </a:t>
            </a:r>
            <a:r>
              <a:rPr lang="de-DE" dirty="0" err="1"/>
              <a:t>composition</a:t>
            </a:r>
            <a:r>
              <a:rPr lang="de-DE" dirty="0"/>
              <a:t>[0..*] </a:t>
            </a:r>
            <a:r>
              <a:rPr lang="de-DE" dirty="0" err="1"/>
              <a:t>of</a:t>
            </a:r>
            <a:r>
              <a:rPr lang="de-DE" dirty="0"/>
              <a:t> … machen. Dann nur speichern. </a:t>
            </a:r>
          </a:p>
          <a:p>
            <a:r>
              <a:rPr lang="de-DE" dirty="0"/>
              <a:t>Aus </a:t>
            </a:r>
            <a:r>
              <a:rPr lang="de-DE" dirty="0" err="1"/>
              <a:t>association</a:t>
            </a:r>
            <a:r>
              <a:rPr lang="de-DE" dirty="0"/>
              <a:t> im </a:t>
            </a:r>
            <a:r>
              <a:rPr lang="de-DE" dirty="0" err="1"/>
              <a:t>ChildView</a:t>
            </a:r>
            <a:r>
              <a:rPr lang="de-DE" dirty="0"/>
              <a:t> </a:t>
            </a:r>
            <a:r>
              <a:rPr lang="de-DE" dirty="0" err="1"/>
              <a:t>association</a:t>
            </a:r>
            <a:r>
              <a:rPr lang="de-DE" dirty="0"/>
              <a:t> </a:t>
            </a:r>
            <a:r>
              <a:rPr lang="de-DE" dirty="0" err="1"/>
              <a:t>to</a:t>
            </a:r>
            <a:r>
              <a:rPr lang="de-DE" dirty="0"/>
              <a:t> </a:t>
            </a:r>
            <a:r>
              <a:rPr lang="de-DE" dirty="0" err="1"/>
              <a:t>parent</a:t>
            </a:r>
            <a:r>
              <a:rPr lang="de-DE" dirty="0"/>
              <a:t> machen, nur speichern.</a:t>
            </a:r>
          </a:p>
          <a:p>
            <a:r>
              <a:rPr lang="de-DE" dirty="0"/>
              <a:t>Danach Root und Child CDS View gleichzeitig aktivieren.</a:t>
            </a:r>
          </a:p>
          <a:p>
            <a:endParaRPr lang="de-DE" dirty="0"/>
          </a:p>
          <a:p>
            <a:r>
              <a:rPr lang="de-DE" dirty="0"/>
              <a:t>Haben die Änderungen Auswirkungen auf die Daten? Nein!</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0319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mj-lt"/>
              <a:buAutoNum type="arabicPeriod"/>
            </a:pPr>
            <a:r>
              <a:rPr lang="en-US" b="1" i="0" dirty="0">
                <a:solidFill>
                  <a:srgbClr val="CCCCCC"/>
                </a:solidFill>
                <a:effectLst/>
                <a:highlight>
                  <a:srgbClr val="181818"/>
                </a:highlight>
                <a:latin typeface="Segoe WPC"/>
              </a:rPr>
              <a:t>What is an Entity?</a:t>
            </a:r>
            <a:r>
              <a:rPr lang="en-US" b="0" i="0" dirty="0">
                <a:solidFill>
                  <a:srgbClr val="CCCCCC"/>
                </a:solidFill>
                <a:effectLst/>
                <a:highlight>
                  <a:srgbClr val="181818"/>
                </a:highlight>
                <a:latin typeface="Segoe WPC"/>
              </a:rPr>
              <a:t> An entity in SAP HANA CDS (Core Data Services) Views represents a data structure that maps business logic or a business process. It consists of fields that represent attributes of the entity and can have relationships with other entities. In data modeling, an entity is a uniquely identifiable object about which information is to be stored or processed.</a:t>
            </a:r>
          </a:p>
          <a:p>
            <a:pPr algn="l">
              <a:buFont typeface="+mj-lt"/>
              <a:buAutoNum type="arabicPeriod"/>
            </a:pPr>
            <a:r>
              <a:rPr lang="en-US" b="1" i="0" dirty="0">
                <a:solidFill>
                  <a:srgbClr val="CCCCCC"/>
                </a:solidFill>
                <a:effectLst/>
                <a:highlight>
                  <a:srgbClr val="181818"/>
                </a:highlight>
                <a:latin typeface="Segoe WPC"/>
              </a:rPr>
              <a:t>What is a Business Object?</a:t>
            </a:r>
            <a:r>
              <a:rPr lang="en-US" b="0" i="0" dirty="0">
                <a:solidFill>
                  <a:srgbClr val="CCCCCC"/>
                </a:solidFill>
                <a:effectLst/>
                <a:highlight>
                  <a:srgbClr val="181818"/>
                </a:highlight>
                <a:latin typeface="Segoe WPC"/>
              </a:rPr>
              <a:t> A business object is a collection of data and functions that represent a concrete business element or process in an ERP system like SAP. It encapsulates the logic and data required to perform business processes and interacts with other business objects to meet complex business requirements.</a:t>
            </a:r>
          </a:p>
          <a:p>
            <a:pPr algn="l">
              <a:buFont typeface="+mj-lt"/>
              <a:buAutoNum type="arabicPeriod"/>
            </a:pPr>
            <a:r>
              <a:rPr lang="en-US" b="0" i="0" dirty="0">
                <a:solidFill>
                  <a:srgbClr val="CCCCCC"/>
                </a:solidFill>
                <a:effectLst/>
                <a:highlight>
                  <a:srgbClr val="181818"/>
                </a:highlight>
                <a:latin typeface="Segoe WPC"/>
              </a:rPr>
              <a:t>BO = Data + Logic. Definable through Root View Entity.</a:t>
            </a:r>
          </a:p>
          <a:p>
            <a:pPr algn="l">
              <a:buFont typeface="+mj-lt"/>
              <a:buAutoNum type="arabicPeriod"/>
            </a:pPr>
            <a:r>
              <a:rPr lang="en-US" b="0" i="0" dirty="0">
                <a:solidFill>
                  <a:srgbClr val="CCCCCC"/>
                </a:solidFill>
                <a:effectLst/>
                <a:highlight>
                  <a:srgbClr val="181818"/>
                </a:highlight>
                <a:latin typeface="Segoe WPC"/>
              </a:rPr>
              <a:t>A business object in the context of the SAP Restful Application Programming (RAP) model is a central conceptual component that represents a business logic entity. It includes data models, behavior definitions, and service bindings that together form the foundation for developing SAP applications. Business objects in the SAP RAP model enable a structured and efficient way to model and implement business processes and data in SAP systems.</a:t>
            </a:r>
          </a:p>
          <a:p>
            <a:pPr algn="l">
              <a:buFont typeface="+mj-lt"/>
              <a:buAutoNum type="arabicPeriod"/>
            </a:pPr>
            <a:r>
              <a:rPr lang="en-US" b="1" i="0" dirty="0">
                <a:solidFill>
                  <a:srgbClr val="CCCCCC"/>
                </a:solidFill>
                <a:effectLst/>
                <a:highlight>
                  <a:srgbClr val="181818"/>
                </a:highlight>
                <a:latin typeface="Segoe WPC"/>
              </a:rPr>
              <a:t>Components of a Business Object in the SAP RAP Model:</a:t>
            </a:r>
            <a:endParaRPr lang="en-US" b="0" i="0" dirty="0">
              <a:solidFill>
                <a:srgbClr val="CCCCCC"/>
              </a:solidFill>
              <a:effectLst/>
              <a:highlight>
                <a:srgbClr val="181818"/>
              </a:highlight>
              <a:latin typeface="Segoe WPC"/>
            </a:endParaRPr>
          </a:p>
          <a:p>
            <a:pPr marL="742950" lvl="1" indent="-285750" algn="l">
              <a:buFont typeface="+mj-lt"/>
              <a:buAutoNum type="arabicPeriod"/>
            </a:pPr>
            <a:r>
              <a:rPr lang="en-US" b="1" i="0" dirty="0">
                <a:solidFill>
                  <a:srgbClr val="CCCCCC"/>
                </a:solidFill>
                <a:effectLst/>
                <a:highlight>
                  <a:srgbClr val="181818"/>
                </a:highlight>
                <a:latin typeface="Segoe WPC"/>
              </a:rPr>
              <a:t>CDS Views (Core Data Services Views):</a:t>
            </a:r>
            <a:r>
              <a:rPr lang="en-US" b="0" i="0" dirty="0">
                <a:solidFill>
                  <a:srgbClr val="CCCCCC"/>
                </a:solidFill>
                <a:effectLst/>
                <a:highlight>
                  <a:srgbClr val="181818"/>
                </a:highlight>
                <a:latin typeface="Segoe WPC"/>
              </a:rPr>
              <a:t> These serve as the data model and define the structure of the data that the business object represents. CDS Views can be used to define entities (data structures), their relationships, and to query data.</a:t>
            </a:r>
          </a:p>
          <a:p>
            <a:pPr marL="742950" lvl="1" indent="-285750" algn="l">
              <a:buFont typeface="+mj-lt"/>
              <a:buAutoNum type="arabicPeriod"/>
            </a:pPr>
            <a:r>
              <a:rPr lang="en-US" b="1" i="0" dirty="0">
                <a:solidFill>
                  <a:srgbClr val="CCCCCC"/>
                </a:solidFill>
                <a:effectLst/>
                <a:highlight>
                  <a:srgbClr val="181818"/>
                </a:highlight>
                <a:latin typeface="Segoe WPC"/>
              </a:rPr>
              <a:t>Behavior Definition:</a:t>
            </a:r>
            <a:r>
              <a:rPr lang="en-US" b="0" i="0" dirty="0">
                <a:solidFill>
                  <a:srgbClr val="CCCCCC"/>
                </a:solidFill>
                <a:effectLst/>
                <a:highlight>
                  <a:srgbClr val="181818"/>
                </a:highlight>
                <a:latin typeface="Segoe WPC"/>
              </a:rPr>
              <a:t> Defines the behavior of the business object, including operations that can be performed on it, such as Create, Read, Update, Delete (CRUD operations), and specific business actions. The behavior definition specifies which actions are allowed on the business object's data and how these actions are implemented.</a:t>
            </a:r>
          </a:p>
          <a:p>
            <a:pPr marL="742950" lvl="1" indent="-285750" algn="l">
              <a:buFont typeface="+mj-lt"/>
              <a:buAutoNum type="arabicPeriod"/>
            </a:pPr>
            <a:r>
              <a:rPr lang="en-US" b="1" i="0" dirty="0">
                <a:solidFill>
                  <a:srgbClr val="CCCCCC"/>
                </a:solidFill>
                <a:effectLst/>
                <a:highlight>
                  <a:srgbClr val="181818"/>
                </a:highlight>
                <a:latin typeface="Segoe WPC"/>
              </a:rPr>
              <a:t>Service Binding:</a:t>
            </a:r>
            <a:r>
              <a:rPr lang="en-US" b="0" i="0" dirty="0">
                <a:solidFill>
                  <a:srgbClr val="CCCCCC"/>
                </a:solidFill>
                <a:effectLst/>
                <a:highlight>
                  <a:srgbClr val="181818"/>
                </a:highlight>
                <a:latin typeface="Segoe WPC"/>
              </a:rPr>
              <a:t> Binds the business object to a specific communication channel, such as OData Services, to enable interaction with the business object via HTTP requests. The service binding defines how the business object is exposed externally so that it can be used by end-user applications like SAP Fiori apps.</a:t>
            </a:r>
          </a:p>
          <a:p>
            <a:pPr marL="742950" lvl="1" indent="-285750" algn="l">
              <a:buFont typeface="+mj-lt"/>
              <a:buAutoNum type="arabicPeriod"/>
            </a:pPr>
            <a:r>
              <a:rPr lang="en-US" b="1" i="0" dirty="0">
                <a:solidFill>
                  <a:srgbClr val="CCCCCC"/>
                </a:solidFill>
                <a:effectLst/>
                <a:highlight>
                  <a:srgbClr val="181818"/>
                </a:highlight>
                <a:latin typeface="Segoe WPC"/>
              </a:rPr>
              <a:t>Business Services:</a:t>
            </a:r>
            <a:r>
              <a:rPr lang="en-US" b="0" i="0" dirty="0">
                <a:solidFill>
                  <a:srgbClr val="CCCCCC"/>
                </a:solidFill>
                <a:effectLst/>
                <a:highlight>
                  <a:srgbClr val="181818"/>
                </a:highlight>
                <a:latin typeface="Segoe WPC"/>
              </a:rPr>
              <a:t> Optionally, business services can be defined to encapsulate complex business logic that goes beyond basic CRUD operations. These services can be part of the business object's behavior and enable the implementation of business rules and processes.</a:t>
            </a:r>
          </a:p>
          <a:p>
            <a:pPr algn="l">
              <a:buFont typeface="+mj-lt"/>
              <a:buAutoNum type="arabicPeriod"/>
            </a:pPr>
            <a:r>
              <a:rPr lang="en-US" b="1" i="0" dirty="0">
                <a:solidFill>
                  <a:srgbClr val="CCCCCC"/>
                </a:solidFill>
                <a:effectLst/>
                <a:highlight>
                  <a:srgbClr val="181818"/>
                </a:highlight>
                <a:latin typeface="Segoe WPC"/>
              </a:rPr>
              <a:t>Advantages of Business Objects in the SAP RAP Model:</a:t>
            </a:r>
            <a:endParaRPr lang="en-US" b="0" i="0" dirty="0">
              <a:solidFill>
                <a:srgbClr val="CCCCCC"/>
              </a:solidFill>
              <a:effectLst/>
              <a:highlight>
                <a:srgbClr val="181818"/>
              </a:highlight>
              <a:latin typeface="Segoe WPC"/>
            </a:endParaRPr>
          </a:p>
          <a:p>
            <a:pPr marL="742950" lvl="1" indent="-285750" algn="l">
              <a:buFont typeface="+mj-lt"/>
              <a:buAutoNum type="arabicPeriod"/>
            </a:pPr>
            <a:r>
              <a:rPr lang="en-US" b="1" i="0" dirty="0">
                <a:solidFill>
                  <a:srgbClr val="CCCCCC"/>
                </a:solidFill>
                <a:effectLst/>
                <a:highlight>
                  <a:srgbClr val="181818"/>
                </a:highlight>
                <a:latin typeface="Segoe WPC"/>
              </a:rPr>
              <a:t>Consistency:</a:t>
            </a:r>
            <a:r>
              <a:rPr lang="en-US" b="0" i="0" dirty="0">
                <a:solidFill>
                  <a:srgbClr val="CCCCCC"/>
                </a:solidFill>
                <a:effectLst/>
                <a:highlight>
                  <a:srgbClr val="181818"/>
                </a:highlight>
                <a:latin typeface="Segoe WPC"/>
              </a:rPr>
              <a:t> Using business objects ensures that business data and logic are consistently modeled and implemented.</a:t>
            </a:r>
          </a:p>
          <a:p>
            <a:pPr marL="742950" lvl="1" indent="-285750" algn="l">
              <a:buFont typeface="+mj-lt"/>
              <a:buAutoNum type="arabicPeriod"/>
            </a:pPr>
            <a:r>
              <a:rPr lang="en-US" b="1" i="0" dirty="0">
                <a:solidFill>
                  <a:srgbClr val="CCCCCC"/>
                </a:solidFill>
                <a:effectLst/>
                <a:highlight>
                  <a:srgbClr val="181818"/>
                </a:highlight>
                <a:latin typeface="Segoe WPC"/>
              </a:rPr>
              <a:t>Reusability:</a:t>
            </a:r>
            <a:r>
              <a:rPr lang="en-US" b="0" i="0" dirty="0">
                <a:solidFill>
                  <a:srgbClr val="CCCCCC"/>
                </a:solidFill>
                <a:effectLst/>
                <a:highlight>
                  <a:srgbClr val="181818"/>
                </a:highlight>
                <a:latin typeface="Segoe WPC"/>
              </a:rPr>
              <a:t> Business objects can be reused in different applications and scenarios, increasing development efficiency.</a:t>
            </a:r>
          </a:p>
          <a:p>
            <a:pPr marL="742950" lvl="1" indent="-285750" algn="l">
              <a:buFont typeface="+mj-lt"/>
              <a:buAutoNum type="arabicPeriod"/>
            </a:pPr>
            <a:r>
              <a:rPr lang="en-US" b="1" i="0" dirty="0">
                <a:solidFill>
                  <a:srgbClr val="CCCCCC"/>
                </a:solidFill>
                <a:effectLst/>
                <a:highlight>
                  <a:srgbClr val="181818"/>
                </a:highlight>
                <a:latin typeface="Segoe WPC"/>
              </a:rPr>
              <a:t>Extensibility:</a:t>
            </a:r>
            <a:r>
              <a:rPr lang="en-US" b="0" i="0" dirty="0">
                <a:solidFill>
                  <a:srgbClr val="CCCCCC"/>
                </a:solidFill>
                <a:effectLst/>
                <a:highlight>
                  <a:srgbClr val="181818"/>
                </a:highlight>
                <a:latin typeface="Segoe WPC"/>
              </a:rPr>
              <a:t> Business objects are designed to be easily extended to integrate additional data fields or business logic without affecting the existing implementation.</a:t>
            </a:r>
          </a:p>
          <a:p>
            <a:pPr marL="742950" lvl="1" indent="-285750" algn="l">
              <a:buFont typeface="+mj-lt"/>
              <a:buAutoNum type="arabicPeriod"/>
            </a:pPr>
            <a:r>
              <a:rPr lang="en-US" b="1" i="0" dirty="0">
                <a:solidFill>
                  <a:srgbClr val="CCCCCC"/>
                </a:solidFill>
                <a:effectLst/>
                <a:highlight>
                  <a:srgbClr val="181818"/>
                </a:highlight>
                <a:latin typeface="Segoe WPC"/>
              </a:rPr>
              <a:t>Integration:</a:t>
            </a:r>
            <a:r>
              <a:rPr lang="en-US" b="0" i="0" dirty="0">
                <a:solidFill>
                  <a:srgbClr val="CCCCCC"/>
                </a:solidFill>
                <a:effectLst/>
                <a:highlight>
                  <a:srgbClr val="181818"/>
                </a:highlight>
                <a:latin typeface="Segoe WPC"/>
              </a:rPr>
              <a:t> They facilitate integration with other SAP and non-SAP systems through standardized interfaces like OData.</a:t>
            </a:r>
          </a:p>
          <a:p>
            <a:pPr algn="l">
              <a:buFont typeface="+mj-lt"/>
              <a:buAutoNum type="arabicPeriod"/>
            </a:pPr>
            <a:r>
              <a:rPr lang="en-US" b="0" i="0" dirty="0">
                <a:solidFill>
                  <a:srgbClr val="CCCCCC"/>
                </a:solidFill>
                <a:effectLst/>
                <a:highlight>
                  <a:srgbClr val="181818"/>
                </a:highlight>
                <a:latin typeface="Segoe WPC"/>
              </a:rPr>
              <a:t>In summary, business objects in the SAP RAP model are a fundamental concept for developing modern, efficient, and scalable SAP applications that require robust business logic and data management functions.</a:t>
            </a:r>
          </a:p>
          <a:p>
            <a:pPr algn="l">
              <a:buFont typeface="+mj-lt"/>
              <a:buAutoNum type="arabicPeriod"/>
            </a:pPr>
            <a:r>
              <a:rPr lang="en-US" b="1" i="0" dirty="0">
                <a:solidFill>
                  <a:srgbClr val="CCCCCC"/>
                </a:solidFill>
                <a:effectLst/>
                <a:highlight>
                  <a:srgbClr val="181818"/>
                </a:highlight>
                <a:latin typeface="Segoe WPC"/>
              </a:rPr>
              <a:t>Difference between a CDS View with "define view..." and "define view entity..."</a:t>
            </a:r>
            <a:endParaRPr lang="en-US" b="0" i="0" dirty="0">
              <a:solidFill>
                <a:srgbClr val="CCCCCC"/>
              </a:solidFill>
              <a:effectLst/>
              <a:highlight>
                <a:srgbClr val="181818"/>
              </a:highlight>
              <a:latin typeface="Segoe WPC"/>
            </a:endParaRPr>
          </a:p>
          <a:p>
            <a:pPr marL="742950" lvl="1" indent="-285750" algn="l">
              <a:buFont typeface="+mj-lt"/>
              <a:buAutoNum type="arabicPeriod"/>
            </a:pPr>
            <a:r>
              <a:rPr lang="en-US" b="1" i="0" dirty="0">
                <a:solidFill>
                  <a:srgbClr val="CCCCCC"/>
                </a:solidFill>
                <a:effectLst/>
                <a:highlight>
                  <a:srgbClr val="181818"/>
                </a:highlight>
                <a:latin typeface="Segoe WPC"/>
              </a:rPr>
              <a:t>define view...:</a:t>
            </a:r>
            <a:r>
              <a:rPr lang="en-US" b="0" i="0" dirty="0">
                <a:solidFill>
                  <a:srgbClr val="CCCCCC"/>
                </a:solidFill>
                <a:effectLst/>
                <a:highlight>
                  <a:srgbClr val="181818"/>
                </a:highlight>
                <a:latin typeface="Segoe WPC"/>
              </a:rPr>
              <a:t> Used to define a CDS View that represents a query. These queries can combine data from various sources and make it available for reports and analysis.</a:t>
            </a:r>
          </a:p>
          <a:p>
            <a:pPr marL="742950" lvl="1" indent="-285750" algn="l">
              <a:buFont typeface="+mj-lt"/>
              <a:buAutoNum type="arabicPeriod"/>
            </a:pPr>
            <a:r>
              <a:rPr lang="en-US" b="1" i="0" dirty="0">
                <a:solidFill>
                  <a:srgbClr val="CCCCCC"/>
                </a:solidFill>
                <a:effectLst/>
                <a:highlight>
                  <a:srgbClr val="181818"/>
                </a:highlight>
                <a:latin typeface="Segoe WPC"/>
              </a:rPr>
              <a:t>define view entity...:</a:t>
            </a:r>
            <a:r>
              <a:rPr lang="en-US" b="0" i="0" dirty="0">
                <a:solidFill>
                  <a:srgbClr val="CCCCCC"/>
                </a:solidFill>
                <a:effectLst/>
                <a:highlight>
                  <a:srgbClr val="181818"/>
                </a:highlight>
                <a:latin typeface="Segoe WPC"/>
              </a:rPr>
              <a:t> Used to define a CDS View Entity. This definition provides stronger typing and allows the definition of entities that can be used in data modeling, including defining keys, fields, and relationships with other entities.</a:t>
            </a:r>
          </a:p>
          <a:p>
            <a:pPr algn="l">
              <a:buFont typeface="+mj-lt"/>
              <a:buAutoNum type="arabicPeriod"/>
            </a:pPr>
            <a:r>
              <a:rPr lang="en-US" b="1" i="0" dirty="0">
                <a:solidFill>
                  <a:srgbClr val="CCCCCC"/>
                </a:solidFill>
                <a:effectLst/>
                <a:highlight>
                  <a:srgbClr val="181818"/>
                </a:highlight>
                <a:latin typeface="Segoe WPC"/>
              </a:rPr>
              <a:t>What are Associations? Comparison with a conventional Join</a:t>
            </a:r>
            <a:r>
              <a:rPr lang="en-US" b="0" i="0" dirty="0">
                <a:solidFill>
                  <a:srgbClr val="CCCCCC"/>
                </a:solidFill>
                <a:effectLst/>
                <a:highlight>
                  <a:srgbClr val="181818"/>
                </a:highlight>
                <a:latin typeface="Segoe WPC"/>
              </a:rPr>
              <a:t> Associations in CDS Views define relationships between different entities. They allow access to related data without having to write explicit joins in the queries. Compared to a conventional SQL join, where the join logic is specified directly in the query, associations offer a declarative method to express relationships between entities, improving code readability and maintainability.</a:t>
            </a:r>
          </a:p>
          <a:p>
            <a:pPr algn="l">
              <a:buFont typeface="+mj-lt"/>
              <a:buAutoNum type="arabicPeriod"/>
            </a:pPr>
            <a:r>
              <a:rPr lang="en-US" b="1" i="0" dirty="0">
                <a:solidFill>
                  <a:srgbClr val="CCCCCC"/>
                </a:solidFill>
                <a:effectLst/>
                <a:highlight>
                  <a:srgbClr val="181818"/>
                </a:highlight>
                <a:latin typeface="Segoe WPC"/>
              </a:rPr>
              <a:t>What are Compositions used for?</a:t>
            </a:r>
            <a:r>
              <a:rPr lang="en-US" b="0" i="0" dirty="0">
                <a:solidFill>
                  <a:srgbClr val="CCCCCC"/>
                </a:solidFill>
                <a:effectLst/>
                <a:highlight>
                  <a:srgbClr val="181818"/>
                </a:highlight>
                <a:latin typeface="Segoe WPC"/>
              </a:rPr>
              <a:t> Compositions in CDS Views are used to define a strong hierarchical relationship between entities, typically between a parent and one or more child elements. They are used to model complex business objects that consist of multiple parts, where the lifecycle of the child elements directly depends on that of the parent element.</a:t>
            </a:r>
          </a:p>
          <a:p>
            <a:pPr algn="l">
              <a:buFont typeface="+mj-lt"/>
              <a:buAutoNum type="arabicPeriod"/>
            </a:pPr>
            <a:r>
              <a:rPr lang="en-US" b="1" i="0" dirty="0">
                <a:solidFill>
                  <a:srgbClr val="CCCCCC"/>
                </a:solidFill>
                <a:effectLst/>
                <a:highlight>
                  <a:srgbClr val="181818"/>
                </a:highlight>
                <a:latin typeface="Segoe WPC"/>
              </a:rPr>
              <a:t>Basic Structure of a CDS</a:t>
            </a:r>
            <a:r>
              <a:rPr lang="en-US" b="0" i="0" dirty="0">
                <a:solidFill>
                  <a:srgbClr val="CCCCCC"/>
                </a:solidFill>
                <a:effectLst/>
                <a:highlight>
                  <a:srgbClr val="181818"/>
                </a:highlight>
                <a:latin typeface="Segoe WPC"/>
              </a:rPr>
              <a:t> The basic structure of a CDS View consists of:</a:t>
            </a:r>
          </a:p>
          <a:p>
            <a:pPr marL="742950" lvl="1" indent="-285750" algn="l">
              <a:buFont typeface="+mj-lt"/>
              <a:buAutoNum type="arabicPeriod"/>
            </a:pPr>
            <a:r>
              <a:rPr lang="en-US" b="1" i="0" dirty="0">
                <a:solidFill>
                  <a:srgbClr val="CCCCCC"/>
                </a:solidFill>
                <a:effectLst/>
                <a:highlight>
                  <a:srgbClr val="181818"/>
                </a:highlight>
                <a:latin typeface="Segoe WPC"/>
              </a:rPr>
              <a:t>Definition Area:</a:t>
            </a:r>
            <a:r>
              <a:rPr lang="en-US" b="0" i="0" dirty="0">
                <a:solidFill>
                  <a:srgbClr val="CCCCCC"/>
                </a:solidFill>
                <a:effectLst/>
                <a:highlight>
                  <a:srgbClr val="181818"/>
                </a:highlight>
                <a:latin typeface="Segoe WPC"/>
              </a:rPr>
              <a:t> This is where the CDS View is initiated with define view or define view entity.</a:t>
            </a:r>
          </a:p>
          <a:p>
            <a:pPr marL="742950" lvl="1" indent="-285750" algn="l">
              <a:buFont typeface="+mj-lt"/>
              <a:buAutoNum type="arabicPeriod"/>
            </a:pPr>
            <a:r>
              <a:rPr lang="en-US" b="1" i="0" dirty="0">
                <a:solidFill>
                  <a:srgbClr val="CCCCCC"/>
                </a:solidFill>
                <a:effectLst/>
                <a:highlight>
                  <a:srgbClr val="181818"/>
                </a:highlight>
                <a:latin typeface="Segoe WPC"/>
              </a:rPr>
              <a:t>Selection Area:</a:t>
            </a:r>
            <a:r>
              <a:rPr lang="en-US" b="0" i="0" dirty="0">
                <a:solidFill>
                  <a:srgbClr val="CCCCCC"/>
                </a:solidFill>
                <a:effectLst/>
                <a:highlight>
                  <a:srgbClr val="181818"/>
                </a:highlight>
                <a:latin typeface="Segoe WPC"/>
              </a:rPr>
              <a:t> This is where the data sources (tables or other views) and the fields to be included in the view are specified.</a:t>
            </a:r>
          </a:p>
          <a:p>
            <a:pPr marL="742950" lvl="1" indent="-285750" algn="l">
              <a:buFont typeface="+mj-lt"/>
              <a:buAutoNum type="arabicPeriod"/>
            </a:pPr>
            <a:r>
              <a:rPr lang="en-US" b="1" i="0" dirty="0">
                <a:solidFill>
                  <a:srgbClr val="CCCCCC"/>
                </a:solidFill>
                <a:effectLst/>
                <a:highlight>
                  <a:srgbClr val="181818"/>
                </a:highlight>
                <a:latin typeface="Segoe WPC"/>
              </a:rPr>
              <a:t>Condition Area:</a:t>
            </a:r>
            <a:r>
              <a:rPr lang="en-US" b="0" i="0" dirty="0">
                <a:solidFill>
                  <a:srgbClr val="CCCCCC"/>
                </a:solidFill>
                <a:effectLst/>
                <a:highlight>
                  <a:srgbClr val="181818"/>
                </a:highlight>
                <a:latin typeface="Segoe WPC"/>
              </a:rPr>
              <a:t> This is where filter conditions can be specified to restrict the data set.</a:t>
            </a:r>
          </a:p>
          <a:p>
            <a:pPr marL="742950" lvl="1" indent="-285750" algn="l">
              <a:buFont typeface="+mj-lt"/>
              <a:buAutoNum type="arabicPeriod"/>
            </a:pPr>
            <a:r>
              <a:rPr lang="en-US" b="1" i="0" dirty="0">
                <a:solidFill>
                  <a:srgbClr val="CCCCCC"/>
                </a:solidFill>
                <a:effectLst/>
                <a:highlight>
                  <a:srgbClr val="181818"/>
                </a:highlight>
                <a:latin typeface="Segoe WPC"/>
              </a:rPr>
              <a:t>Associations/Compositions:</a:t>
            </a:r>
            <a:r>
              <a:rPr lang="en-US" b="0" i="0" dirty="0">
                <a:solidFill>
                  <a:srgbClr val="CCCCCC"/>
                </a:solidFill>
                <a:effectLst/>
                <a:highlight>
                  <a:srgbClr val="181818"/>
                </a:highlight>
                <a:latin typeface="Segoe WPC"/>
              </a:rPr>
              <a:t> Optionally, relationships with other entities can be defined.</a:t>
            </a:r>
          </a:p>
          <a:p>
            <a:pPr algn="l">
              <a:buFont typeface="+mj-lt"/>
              <a:buAutoNum type="arabicPeriod"/>
            </a:pPr>
            <a:r>
              <a:rPr lang="en-US" b="1" i="0" dirty="0">
                <a:solidFill>
                  <a:srgbClr val="CCCCCC"/>
                </a:solidFill>
                <a:effectLst/>
                <a:highlight>
                  <a:srgbClr val="181818"/>
                </a:highlight>
                <a:latin typeface="Segoe WPC"/>
              </a:rPr>
              <a:t>What are Annotations used for?</a:t>
            </a:r>
            <a:r>
              <a:rPr lang="en-US" b="0" i="0" dirty="0">
                <a:solidFill>
                  <a:srgbClr val="CCCCCC"/>
                </a:solidFill>
                <a:effectLst/>
                <a:highlight>
                  <a:srgbClr val="181818"/>
                </a:highlight>
                <a:latin typeface="Segoe WPC"/>
              </a:rPr>
              <a:t> Annotations in CDS Views are used to define additional metadata about the structure or behavior of the view. They can include information about the user interface, security aspects, semantic properties, or optimization hints. Annotations extend the functionality of CDS Views without changing the actual logic of the data query.</a:t>
            </a:r>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6336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u="none" strike="noStrike" dirty="0">
                <a:solidFill>
                  <a:srgbClr val="000000"/>
                </a:solidFill>
                <a:effectLst/>
                <a:highlight>
                  <a:srgbClr val="FFFFFF"/>
                </a:highlight>
                <a:latin typeface="Helvetica" pitchFamily="2" charset="0"/>
              </a:rPr>
              <a:t>Das Schlüsselwort </a:t>
            </a:r>
            <a:r>
              <a:rPr lang="de-DE" dirty="0"/>
              <a:t>KEY</a:t>
            </a:r>
            <a:r>
              <a:rPr lang="de-DE" b="0" i="0" u="none" strike="noStrike" dirty="0">
                <a:solidFill>
                  <a:srgbClr val="000000"/>
                </a:solidFill>
                <a:effectLst/>
                <a:highlight>
                  <a:srgbClr val="FFFFFF"/>
                </a:highlight>
                <a:latin typeface="Helvetica" pitchFamily="2" charset="0"/>
              </a:rPr>
              <a:t> markiert den Schlüssel.</a:t>
            </a:r>
          </a:p>
          <a:p>
            <a:endParaRPr lang="de-DE" b="0" i="0" u="none" strike="noStrike" dirty="0">
              <a:solidFill>
                <a:srgbClr val="000000"/>
              </a:solidFill>
              <a:effectLst/>
              <a:highlight>
                <a:srgbClr val="FFFFFF"/>
              </a:highlight>
              <a:latin typeface="Helvetica" pitchFamily="2" charset="0"/>
            </a:endParaRPr>
          </a:p>
          <a:p>
            <a:r>
              <a:rPr lang="de-DE" b="0" i="0" u="none" strike="noStrike" dirty="0">
                <a:solidFill>
                  <a:srgbClr val="000000"/>
                </a:solidFill>
                <a:effectLst/>
                <a:highlight>
                  <a:srgbClr val="FFFFFF"/>
                </a:highlight>
                <a:latin typeface="Helvetica" pitchFamily="2" charset="0"/>
              </a:rPr>
              <a:t>Zum Konvertieren der Datentypen dient die SQL-Funktion </a:t>
            </a:r>
            <a:r>
              <a:rPr lang="de-DE" dirty="0"/>
              <a:t>CAST</a:t>
            </a:r>
          </a:p>
          <a:p>
            <a:endParaRPr lang="de-DE" dirty="0"/>
          </a:p>
          <a:p>
            <a:r>
              <a:rPr lang="de-DE" b="0" i="0" u="none" strike="noStrike" dirty="0">
                <a:solidFill>
                  <a:srgbClr val="000000"/>
                </a:solidFill>
                <a:effectLst/>
                <a:highlight>
                  <a:srgbClr val="FFFFFF"/>
                </a:highlight>
                <a:latin typeface="Helvetica" pitchFamily="2" charset="0"/>
              </a:rPr>
              <a:t>Die Ausdrücke können ineinander geschachtelt werden. Beispielsweise kann ein Parameter als Vergleichswert in einem </a:t>
            </a:r>
            <a:r>
              <a:rPr lang="de-DE" dirty="0"/>
              <a:t>CASE</a:t>
            </a:r>
            <a:r>
              <a:rPr lang="de-DE" b="0" i="0" u="none" strike="noStrike" dirty="0">
                <a:solidFill>
                  <a:srgbClr val="000000"/>
                </a:solidFill>
                <a:effectLst/>
                <a:highlight>
                  <a:srgbClr val="FFFFFF"/>
                </a:highlight>
                <a:latin typeface="Helvetica" pitchFamily="2" charset="0"/>
              </a:rPr>
              <a:t> - Ausdruck verwendet werden.</a:t>
            </a:r>
          </a:p>
          <a:p>
            <a:r>
              <a:rPr lang="de-DE" b="0" i="0" u="none" strike="noStrike" dirty="0">
                <a:solidFill>
                  <a:srgbClr val="000000"/>
                </a:solidFill>
                <a:effectLst/>
                <a:highlight>
                  <a:srgbClr val="FFFFFF"/>
                </a:highlight>
                <a:latin typeface="Helvetica" pitchFamily="2" charset="0"/>
              </a:rPr>
              <a:t>Ein CASE - Ausdruck in CDS ABAP liefert je nach den Bedingungen immer genau einen Wert zurück.</a:t>
            </a:r>
          </a:p>
          <a:p>
            <a:endParaRPr lang="de-DE" b="0" i="0" u="none" strike="noStrike" dirty="0">
              <a:solidFill>
                <a:srgbClr val="000000"/>
              </a:solidFill>
              <a:effectLst/>
              <a:highlight>
                <a:srgbClr val="FFFFFF"/>
              </a:highlight>
              <a:latin typeface="Helvetica" pitchFamily="2" charset="0"/>
            </a:endParaRPr>
          </a:p>
          <a:p>
            <a:r>
              <a:rPr lang="de-DE" dirty="0"/>
              <a:t>Das </a:t>
            </a:r>
            <a:r>
              <a:rPr lang="de-DE" dirty="0" err="1"/>
              <a:t>Equivalent</a:t>
            </a:r>
            <a:r>
              <a:rPr lang="de-DE" dirty="0"/>
              <a:t> zu Session Variablen im alten ABAP sind die SY Variablen (SYST).</a:t>
            </a:r>
          </a:p>
          <a:p>
            <a:endParaRPr lang="de-DE" dirty="0"/>
          </a:p>
          <a:p>
            <a:r>
              <a:rPr lang="de-DE" b="0" i="0" u="none" strike="noStrike" dirty="0">
                <a:solidFill>
                  <a:srgbClr val="000000"/>
                </a:solidFill>
                <a:effectLst/>
                <a:highlight>
                  <a:srgbClr val="FEFEFF"/>
                </a:highlight>
                <a:latin typeface="Arial" panose="020B0604020202020204" pitchFamily="34" charset="0"/>
              </a:rPr>
              <a:t>MIN, MAX, SUM,... Ein Aggregatausdruck berechnet durch Aufruf einer Aggregatfunktion aus mehreren Zeilen einer Ergebnismenge einen einzelnen Wert aus einem Operand </a:t>
            </a:r>
            <a:r>
              <a:rPr lang="de-DE" b="0" i="0" u="none" strike="noStrike" dirty="0" err="1">
                <a:solidFill>
                  <a:srgbClr val="000000"/>
                </a:solidFill>
                <a:effectLst/>
                <a:latin typeface="Courier New" panose="02070309020205020404" pitchFamily="49" charset="0"/>
              </a:rPr>
              <a:t>operand</a:t>
            </a:r>
            <a:r>
              <a:rPr lang="de-DE" b="0" i="0" u="none" strike="noStrike" dirty="0">
                <a:solidFill>
                  <a:srgbClr val="000000"/>
                </a:solidFill>
                <a:effectLst/>
                <a:highlight>
                  <a:srgbClr val="FEFEFF"/>
                </a:highlight>
                <a:latin typeface="Arial" panose="020B0604020202020204" pitchFamily="34" charset="0"/>
              </a:rPr>
              <a:t>. Die folgende Tabelle zeigt die möglichen Aggregatfunktionen:</a:t>
            </a:r>
            <a:endParaRPr lang="de-DE" dirty="0"/>
          </a:p>
          <a:p>
            <a:endParaRPr lang="de-DE" dirty="0"/>
          </a:p>
          <a:p>
            <a:r>
              <a:rPr lang="de-DE" b="0" i="0" u="none" strike="noStrike" dirty="0">
                <a:solidFill>
                  <a:srgbClr val="000000"/>
                </a:solidFill>
                <a:effectLst/>
                <a:highlight>
                  <a:srgbClr val="FEFEFF"/>
                </a:highlight>
                <a:latin typeface="Arial" panose="020B0604020202020204" pitchFamily="34" charset="0"/>
              </a:rPr>
              <a:t>Select UNION Vereinigt die Zeilen der Ergebnismengen zweier </a:t>
            </a:r>
            <a:r>
              <a:rPr lang="de-DE" b="0" i="0" dirty="0">
                <a:solidFill>
                  <a:srgbClr val="000080"/>
                </a:solidFill>
                <a:effectLst/>
                <a:latin typeface="Courier New" panose="02070309020205020404" pitchFamily="49" charset="0"/>
              </a:rPr>
              <a:t>SELECT</a:t>
            </a:r>
            <a:r>
              <a:rPr lang="de-DE" b="0" i="0" dirty="0">
                <a:solidFill>
                  <a:srgbClr val="000080"/>
                </a:solidFill>
                <a:effectLst/>
                <a:latin typeface="Arial" panose="020B0604020202020204" pitchFamily="34" charset="0"/>
              </a:rPr>
              <a:t>-Anweisungen</a:t>
            </a:r>
            <a:r>
              <a:rPr lang="de-DE" b="0" i="0" u="none" strike="noStrike" dirty="0">
                <a:solidFill>
                  <a:srgbClr val="000000"/>
                </a:solidFill>
                <a:effectLst/>
                <a:highlight>
                  <a:srgbClr val="FEFEFF"/>
                </a:highlight>
                <a:latin typeface="Arial" panose="020B0604020202020204" pitchFamily="34" charset="0"/>
              </a:rPr>
              <a:t> einer </a:t>
            </a:r>
            <a:r>
              <a:rPr lang="de-DE" b="0" i="0" dirty="0">
                <a:solidFill>
                  <a:srgbClr val="505050"/>
                </a:solidFill>
                <a:effectLst/>
                <a:latin typeface="Arial" panose="020B0604020202020204" pitchFamily="34" charset="0"/>
              </a:rPr>
              <a:t>CDS-View</a:t>
            </a:r>
            <a:r>
              <a:rPr lang="de-DE" b="0" i="0" u="none" strike="noStrike" dirty="0">
                <a:solidFill>
                  <a:srgbClr val="000000"/>
                </a:solidFill>
                <a:effectLst/>
                <a:highlight>
                  <a:srgbClr val="FEFEFF"/>
                </a:highlight>
                <a:latin typeface="Arial" panose="020B0604020202020204" pitchFamily="34" charset="0"/>
              </a:rPr>
              <a:t> zu einer Ergebnismenge, die dann Zeilen aus beiden Ergebnismengen umfasst. </a:t>
            </a:r>
            <a:endParaRPr lang="de-DE" dirty="0"/>
          </a:p>
          <a:p>
            <a:endParaRPr lang="de-DE" dirty="0"/>
          </a:p>
          <a:p>
            <a:pPr algn="l"/>
            <a:r>
              <a:rPr lang="de-DE" b="0" i="0" u="none" strike="noStrike" dirty="0">
                <a:solidFill>
                  <a:srgbClr val="000000"/>
                </a:solidFill>
                <a:effectLst/>
                <a:latin typeface="Arial" panose="020B0604020202020204" pitchFamily="34" charset="0"/>
              </a:rPr>
              <a:t>Die Annotation </a:t>
            </a:r>
            <a:r>
              <a:rPr lang="de-DE" b="0" i="0" u="none" strike="noStrike" dirty="0">
                <a:solidFill>
                  <a:srgbClr val="000000"/>
                </a:solidFill>
                <a:effectLst/>
                <a:latin typeface="Courier New" panose="02070309020205020404" pitchFamily="49" charset="0"/>
              </a:rPr>
              <a:t>@</a:t>
            </a:r>
            <a:r>
              <a:rPr lang="de-DE" b="0" i="0" u="none" strike="noStrike" dirty="0" err="1">
                <a:solidFill>
                  <a:srgbClr val="000000"/>
                </a:solidFill>
                <a:effectLst/>
                <a:latin typeface="Courier New" panose="02070309020205020404" pitchFamily="49" charset="0"/>
              </a:rPr>
              <a:t>ClientHandling.type</a:t>
            </a:r>
            <a:r>
              <a:rPr lang="de-DE" b="0" i="0" u="none" strike="noStrike" dirty="0">
                <a:solidFill>
                  <a:srgbClr val="000000"/>
                </a:solidFill>
                <a:effectLst/>
                <a:latin typeface="Arial" panose="020B0604020202020204" pitchFamily="34" charset="0"/>
              </a:rPr>
              <a:t> bestimmt die Mandantenabhängigkeit der View. Für die Annotation können folgende Werte angegeben werden:</a:t>
            </a:r>
          </a:p>
          <a:p>
            <a:pPr algn="l">
              <a:buFont typeface="Arial" panose="020B0604020202020204" pitchFamily="34" charset="0"/>
              <a:buChar char="•"/>
            </a:pPr>
            <a:r>
              <a:rPr lang="de-DE" b="0" i="0" u="none" strike="noStrike" dirty="0">
                <a:solidFill>
                  <a:srgbClr val="000000"/>
                </a:solidFill>
                <a:effectLst/>
                <a:latin typeface="Courier New" panose="02070309020205020404" pitchFamily="49" charset="0"/>
              </a:rPr>
              <a:t> #INHERITED:</a:t>
            </a:r>
            <a:r>
              <a:rPr lang="de-DE" b="0" i="0" u="none" strike="noStrike" dirty="0">
                <a:solidFill>
                  <a:srgbClr val="000000"/>
                </a:solidFill>
                <a:effectLst/>
                <a:latin typeface="Arial" panose="020B0604020202020204" pitchFamily="34" charset="0"/>
              </a:rPr>
              <a:t> 	</a:t>
            </a:r>
            <a:r>
              <a:rPr lang="de-DE" dirty="0"/>
              <a:t>Standardwert. Die Mandantenabhängigkeit der View wird durch die verwendeten </a:t>
            </a:r>
            <a:r>
              <a:rPr lang="de-DE" dirty="0">
                <a:solidFill>
                  <a:srgbClr val="000080"/>
                </a:solidFill>
                <a:effectLst/>
              </a:rPr>
              <a:t>Datenquellen</a:t>
            </a:r>
            <a:r>
              <a:rPr lang="de-DE" dirty="0"/>
              <a:t> bestimmt. </a:t>
            </a:r>
          </a:p>
          <a:p>
            <a:pPr lvl="4" algn="l">
              <a:buFont typeface="Arial" panose="020B0604020202020204" pitchFamily="34" charset="0"/>
              <a:buChar char="•"/>
            </a:pPr>
            <a:r>
              <a:rPr lang="de-DE" b="0" i="0" u="none" strike="noStrike" dirty="0">
                <a:solidFill>
                  <a:srgbClr val="000000"/>
                </a:solidFill>
                <a:effectLst/>
                <a:latin typeface="Arial" panose="020B0604020202020204" pitchFamily="34" charset="0"/>
              </a:rPr>
              <a:t> Wenn eine der in der View verwendeten Datenquellen </a:t>
            </a:r>
            <a:r>
              <a:rPr lang="de-DE" b="0" i="0" u="none" strike="noStrike" dirty="0">
                <a:solidFill>
                  <a:srgbClr val="505050"/>
                </a:solidFill>
                <a:effectLst/>
                <a:latin typeface="Arial" panose="020B0604020202020204" pitchFamily="34" charset="0"/>
              </a:rPr>
              <a:t>mandantenabhängig</a:t>
            </a:r>
            <a:r>
              <a:rPr lang="de-DE" b="0" i="0" u="none" strike="noStrike" dirty="0">
                <a:solidFill>
                  <a:srgbClr val="000000"/>
                </a:solidFill>
                <a:effectLst/>
                <a:latin typeface="Arial" panose="020B0604020202020204" pitchFamily="34" charset="0"/>
              </a:rPr>
              <a:t> ist, ist die View mandantenabhängig.</a:t>
            </a:r>
          </a:p>
          <a:p>
            <a:pPr lvl="4" algn="l">
              <a:buFont typeface="Arial" panose="020B0604020202020204" pitchFamily="34" charset="0"/>
              <a:buChar char="•"/>
            </a:pPr>
            <a:r>
              <a:rPr lang="de-DE" b="0" i="0" u="none" strike="noStrike" dirty="0">
                <a:solidFill>
                  <a:srgbClr val="000000"/>
                </a:solidFill>
                <a:effectLst/>
                <a:latin typeface="Arial" panose="020B0604020202020204" pitchFamily="34" charset="0"/>
              </a:rPr>
              <a:t> Wenn keine der in der View verwendeten Datenquellen </a:t>
            </a:r>
            <a:r>
              <a:rPr lang="de-DE" b="0" i="0" u="none" strike="noStrike" dirty="0">
                <a:solidFill>
                  <a:srgbClr val="505050"/>
                </a:solidFill>
                <a:effectLst/>
                <a:latin typeface="Arial" panose="020B0604020202020204" pitchFamily="34" charset="0"/>
              </a:rPr>
              <a:t>mandantenabhängig</a:t>
            </a:r>
            <a:r>
              <a:rPr lang="de-DE" b="0" i="0" u="none" strike="noStrike" dirty="0">
                <a:solidFill>
                  <a:srgbClr val="000000"/>
                </a:solidFill>
                <a:effectLst/>
                <a:latin typeface="Arial" panose="020B0604020202020204" pitchFamily="34" charset="0"/>
              </a:rPr>
              <a:t> ist, ist die View mandantenunabhängig.</a:t>
            </a:r>
          </a:p>
          <a:p>
            <a:pPr algn="l">
              <a:buFont typeface="Arial" panose="020B0604020202020204" pitchFamily="34" charset="0"/>
              <a:buChar char="•"/>
            </a:pPr>
            <a:r>
              <a:rPr lang="de-DE" b="0" i="0" u="none" strike="noStrike" dirty="0">
                <a:solidFill>
                  <a:srgbClr val="000000"/>
                </a:solidFill>
                <a:effectLst/>
                <a:latin typeface="Courier New" panose="02070309020205020404" pitchFamily="49" charset="0"/>
              </a:rPr>
              <a:t> #CLIENT_DEPENDENT</a:t>
            </a:r>
            <a:r>
              <a:rPr lang="de-DE" b="0" i="0" u="none" strike="noStrike" dirty="0">
                <a:solidFill>
                  <a:srgbClr val="000000"/>
                </a:solidFill>
                <a:effectLst/>
                <a:latin typeface="Arial" panose="020B0604020202020204" pitchFamily="34" charset="0"/>
              </a:rPr>
              <a:t> 	</a:t>
            </a:r>
            <a:r>
              <a:rPr lang="de-DE" dirty="0"/>
              <a:t>Die View ist mandantenabhängig. Voraussetzung ist, dass mindestens eine der in der View verwendeten </a:t>
            </a:r>
            <a:r>
              <a:rPr lang="de-DE" dirty="0">
                <a:solidFill>
                  <a:srgbClr val="000080"/>
                </a:solidFill>
                <a:effectLst/>
              </a:rPr>
              <a:t>Datenquellen</a:t>
            </a:r>
            <a:r>
              <a:rPr lang="de-DE" dirty="0"/>
              <a:t> mandantenabhängig ist, andernfalls kommt es zu einem Syntaxfehler</a:t>
            </a:r>
          </a:p>
          <a:p>
            <a:pPr algn="l">
              <a:buFont typeface="Arial" panose="020B0604020202020204" pitchFamily="34" charset="0"/>
              <a:buChar char="•"/>
            </a:pPr>
            <a:r>
              <a:rPr lang="de-DE" dirty="0"/>
              <a:t>.</a:t>
            </a:r>
            <a:r>
              <a:rPr lang="de-DE" b="0" i="0" u="none" strike="noStrike" dirty="0">
                <a:solidFill>
                  <a:srgbClr val="000000"/>
                </a:solidFill>
                <a:effectLst/>
                <a:latin typeface="Courier New" panose="02070309020205020404" pitchFamily="49" charset="0"/>
              </a:rPr>
              <a:t>#CLIENT_INDEPENDENT</a:t>
            </a:r>
            <a:r>
              <a:rPr lang="de-DE" b="0" i="0" u="none" strike="noStrike" dirty="0">
                <a:solidFill>
                  <a:srgbClr val="000000"/>
                </a:solidFill>
                <a:effectLst/>
                <a:latin typeface="Arial" panose="020B0604020202020204" pitchFamily="34" charset="0"/>
              </a:rPr>
              <a:t>	</a:t>
            </a:r>
            <a:r>
              <a:rPr lang="de-DE" dirty="0"/>
              <a:t>Die View ist mandantenunabhängig. Voraussetzung ist, dass keine der in der View verwendeten </a:t>
            </a:r>
            <a:r>
              <a:rPr lang="de-DE" dirty="0">
                <a:solidFill>
                  <a:srgbClr val="000080"/>
                </a:solidFill>
                <a:effectLst/>
              </a:rPr>
              <a:t>Datenquellen</a:t>
            </a:r>
            <a:r>
              <a:rPr lang="de-DE" dirty="0"/>
              <a:t> mandantenabhängig ist, andernfalls kommt es zu einem Syntaxfehler.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p:txBody>
      </p:sp>
      <p:sp>
        <p:nvSpPr>
          <p:cNvPr id="4" name="Foliennummernplatzhalter 3"/>
          <p:cNvSpPr>
            <a:spLocks noGrp="1"/>
          </p:cNvSpPr>
          <p:nvPr>
            <p:ph type="sldNum" sz="quarter" idx="5"/>
          </p:nvPr>
        </p:nvSpPr>
        <p:spPr/>
        <p:txBody>
          <a:bodyPr/>
          <a:lstStyle/>
          <a:p>
            <a:fld id="{DC0C8601-5E09-0E4C-A79E-D4DC8377D91B}" type="slidenum">
              <a:rPr lang="de-DE" smtClean="0"/>
              <a:t>40</a:t>
            </a:fld>
            <a:endParaRPr lang="de-DE"/>
          </a:p>
        </p:txBody>
      </p:sp>
    </p:spTree>
    <p:extLst>
      <p:ext uri="{BB962C8B-B14F-4D97-AF65-F5344CB8AC3E}">
        <p14:creationId xmlns:p14="http://schemas.microsoft.com/office/powerpoint/2010/main" val="2695784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rgbClr val="CCCCCC"/>
                </a:solidFill>
                <a:effectLst/>
                <a:highlight>
                  <a:srgbClr val="181818"/>
                </a:highlight>
                <a:latin typeface="Segoe WPC"/>
              </a:rPr>
              <a:t>In ABAP, die Verwendung von USING CLIENT in einem SELECT-Statement für den Zugriff auf einen CDS View wird nicht empfohlen, da CDS Views bereits im Kontext eines Mandanten (Client) ausgeführt werden. Der Mandant wird in der Regel durch die Anmeldedaten des Benutzers oder die Systemkonfiguration bestimmt. Um die Mandantentrennung in ABAP zu gewährleisten, sollten CDS Views so entworfen werden, dass sie die Mandantenabhängigkeit innerhalb ihrer Definition berücksichtigen, anstatt sie bei jedem SELECT-Aufruf explizit anzugeben.</a:t>
            </a:r>
          </a:p>
          <a:p>
            <a:pPr algn="l"/>
            <a:r>
              <a:rPr lang="de-DE" b="0" i="0" dirty="0">
                <a:solidFill>
                  <a:srgbClr val="CCCCCC"/>
                </a:solidFill>
                <a:effectLst/>
                <a:highlight>
                  <a:srgbClr val="181818"/>
                </a:highlight>
                <a:latin typeface="Segoe WPC"/>
              </a:rPr>
              <a:t>Um den Zugriff auf den CDS View </a:t>
            </a:r>
            <a:r>
              <a:rPr lang="de-DE" b="0" i="0" dirty="0" err="1">
                <a:solidFill>
                  <a:srgbClr val="CCCCCC"/>
                </a:solidFill>
                <a:effectLst/>
                <a:highlight>
                  <a:srgbClr val="181818"/>
                </a:highlight>
                <a:latin typeface="Segoe WPC"/>
              </a:rPr>
              <a:t>zilan_salesorder</a:t>
            </a:r>
            <a:r>
              <a:rPr lang="de-DE" b="0" i="0" dirty="0">
                <a:solidFill>
                  <a:srgbClr val="CCCCCC"/>
                </a:solidFill>
                <a:effectLst/>
                <a:highlight>
                  <a:srgbClr val="181818"/>
                </a:highlight>
                <a:latin typeface="Segoe WPC"/>
              </a:rPr>
              <a:t> für einen spezifischen Mandanten (in diesem Fall 840) zu beschränken, ohne USING CLIENT zu verwenden, sollte stattdessen eine WHERE-Klausel verwendet werden, die das Mandantenfeld (</a:t>
            </a:r>
            <a:r>
              <a:rPr lang="de-DE" b="0" i="0" u="none" strike="noStrike" dirty="0">
                <a:solidFill>
                  <a:srgbClr val="CCCCCC"/>
                </a:solidFill>
                <a:effectLst/>
                <a:highlight>
                  <a:srgbClr val="181818"/>
                </a:highlight>
                <a:latin typeface="Segoe WPC"/>
                <a:hlinkClick r:id="rId3" tooltip="d:\Project React Programming\Microservices with React NodeJs\Repositories\blog\Client"/>
              </a:rPr>
              <a:t>Client</a:t>
            </a:r>
            <a:r>
              <a:rPr lang="de-DE" b="0" i="0" dirty="0">
                <a:solidFill>
                  <a:srgbClr val="CCCCCC"/>
                </a:solidFill>
                <a:effectLst/>
                <a:highlight>
                  <a:srgbClr val="181818"/>
                </a:highlight>
                <a:latin typeface="Segoe WPC"/>
              </a:rPr>
              <a:t> oder ein äquivalentes Feld, das den Mandanten repräsentiert, oft Mandt in Standard SAP Tabellen) direkt filtert. Dies setzt voraus, dass der CDS View ein Feld für den Mandanten enthält, was bei mandantenabhängigen CDS Views der Fall sein sollte.</a:t>
            </a:r>
          </a:p>
          <a:p>
            <a:br>
              <a:rPr lang="de-DE" dirty="0"/>
            </a:br>
            <a:r>
              <a:rPr lang="en-US" dirty="0"/>
              <a:t>SELECT *</a:t>
            </a:r>
          </a:p>
          <a:p>
            <a:r>
              <a:rPr lang="en-US" dirty="0"/>
              <a:t>  FROM </a:t>
            </a:r>
            <a:r>
              <a:rPr lang="en-US" dirty="0" err="1"/>
              <a:t>zilan_salesorder</a:t>
            </a:r>
            <a:endParaRPr lang="en-US" dirty="0"/>
          </a:p>
          <a:p>
            <a:r>
              <a:rPr lang="en-US" dirty="0"/>
              <a:t>  WHERE Client = '840'</a:t>
            </a:r>
          </a:p>
          <a:p>
            <a:r>
              <a:rPr lang="en-US" dirty="0"/>
              <a:t>  INTO TABLE @DATA(lt_zsalesorder2).</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3027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844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Alternative für Report ABAP Class anlegen mit Interface IF_OO_ADT_CLASSRUN (dann </a:t>
            </a:r>
            <a:r>
              <a:rPr lang="de-DE" dirty="0" err="1"/>
              <a:t>Quickfix</a:t>
            </a:r>
            <a:r>
              <a:rPr lang="de-DE" dirty="0"/>
              <a:t> -&gt; Main Methode implementieren, dort den Code rein, dann ausführen als ABAP Programm in der Konsole)</a:t>
            </a:r>
          </a:p>
          <a:p>
            <a:endParaRPr lang="de-DE" dirty="0"/>
          </a:p>
          <a:p>
            <a:endParaRPr lang="de-DE" dirty="0"/>
          </a:p>
          <a:p>
            <a:r>
              <a:rPr lang="de-DE" dirty="0"/>
              <a:t>ÜBUNG MACHEN WIR ZUSAMMEN (Ich klicke vor, die TN klicken nach)</a:t>
            </a:r>
          </a:p>
          <a:p>
            <a:endParaRPr lang="de-DE" dirty="0"/>
          </a:p>
          <a:p>
            <a:r>
              <a:rPr lang="de-DE" dirty="0"/>
              <a:t>REPORT </a:t>
            </a:r>
            <a:r>
              <a:rPr lang="de-DE" dirty="0" err="1"/>
              <a:t>zfetch_sales_order_item_product</a:t>
            </a:r>
            <a:r>
              <a:rPr lang="de-DE" dirty="0"/>
              <a:t>.</a:t>
            </a:r>
          </a:p>
          <a:p>
            <a:endParaRPr lang="de-DE" dirty="0"/>
          </a:p>
          <a:p>
            <a:r>
              <a:rPr lang="de-DE" dirty="0"/>
              <a:t>TYPES: BEGIN OF </a:t>
            </a:r>
            <a:r>
              <a:rPr lang="de-DE" dirty="0" err="1"/>
              <a:t>ty_sales_order_product</a:t>
            </a:r>
            <a:r>
              <a:rPr lang="de-DE" dirty="0"/>
              <a:t>,</a:t>
            </a:r>
          </a:p>
          <a:p>
            <a:r>
              <a:rPr lang="de-DE" dirty="0"/>
              <a:t>         </a:t>
            </a:r>
            <a:r>
              <a:rPr lang="de-DE" dirty="0" err="1"/>
              <a:t>salesorder</a:t>
            </a:r>
            <a:r>
              <a:rPr lang="de-DE" dirty="0"/>
              <a:t>          TYPE </a:t>
            </a:r>
            <a:r>
              <a:rPr lang="de-DE" dirty="0" err="1"/>
              <a:t>zsalesorderitem-salesorder</a:t>
            </a:r>
            <a:r>
              <a:rPr lang="de-DE" dirty="0"/>
              <a:t>,</a:t>
            </a:r>
          </a:p>
          <a:p>
            <a:r>
              <a:rPr lang="de-DE" dirty="0"/>
              <a:t>         </a:t>
            </a:r>
            <a:r>
              <a:rPr lang="de-DE" dirty="0" err="1"/>
              <a:t>salesorderitem</a:t>
            </a:r>
            <a:r>
              <a:rPr lang="de-DE" dirty="0"/>
              <a:t>      TYPE </a:t>
            </a:r>
            <a:r>
              <a:rPr lang="de-DE" dirty="0" err="1"/>
              <a:t>zsalesorderitem-salesorderitem</a:t>
            </a:r>
            <a:r>
              <a:rPr lang="de-DE" dirty="0"/>
              <a:t>,</a:t>
            </a:r>
          </a:p>
          <a:p>
            <a:r>
              <a:rPr lang="de-DE" dirty="0"/>
              <a:t>         </a:t>
            </a:r>
            <a:r>
              <a:rPr lang="de-DE" dirty="0" err="1"/>
              <a:t>product</a:t>
            </a:r>
            <a:r>
              <a:rPr lang="de-DE" dirty="0"/>
              <a:t>             TYPE </a:t>
            </a:r>
            <a:r>
              <a:rPr lang="de-DE" dirty="0" err="1"/>
              <a:t>zproduct-product</a:t>
            </a:r>
            <a:r>
              <a:rPr lang="de-DE" dirty="0"/>
              <a:t>,</a:t>
            </a:r>
          </a:p>
          <a:p>
            <a:r>
              <a:rPr lang="de-DE" dirty="0"/>
              <a:t>         </a:t>
            </a:r>
            <a:r>
              <a:rPr lang="de-DE" dirty="0" err="1"/>
              <a:t>orderquantity</a:t>
            </a:r>
            <a:r>
              <a:rPr lang="de-DE" dirty="0"/>
              <a:t>       TYPE </a:t>
            </a:r>
            <a:r>
              <a:rPr lang="de-DE" dirty="0" err="1"/>
              <a:t>zsalesorderitem-orderquantity</a:t>
            </a:r>
            <a:r>
              <a:rPr lang="de-DE" dirty="0"/>
              <a:t>,</a:t>
            </a:r>
          </a:p>
          <a:p>
            <a:r>
              <a:rPr lang="de-DE" dirty="0"/>
              <a:t>         </a:t>
            </a:r>
            <a:r>
              <a:rPr lang="de-DE" dirty="0" err="1"/>
              <a:t>orderquantityunit</a:t>
            </a:r>
            <a:r>
              <a:rPr lang="de-DE" dirty="0"/>
              <a:t>   TYPE </a:t>
            </a:r>
            <a:r>
              <a:rPr lang="de-DE" dirty="0" err="1"/>
              <a:t>zsalesorderitem-orderquantityunit</a:t>
            </a:r>
            <a:r>
              <a:rPr lang="de-DE" dirty="0"/>
              <a:t>,</a:t>
            </a:r>
          </a:p>
          <a:p>
            <a:r>
              <a:rPr lang="de-DE" dirty="0"/>
              <a:t>         </a:t>
            </a:r>
            <a:r>
              <a:rPr lang="de-DE" dirty="0" err="1"/>
              <a:t>netamount</a:t>
            </a:r>
            <a:r>
              <a:rPr lang="de-DE" dirty="0"/>
              <a:t>           TYPE </a:t>
            </a:r>
            <a:r>
              <a:rPr lang="de-DE" dirty="0" err="1"/>
              <a:t>zsalesorderitem-netamount</a:t>
            </a:r>
            <a:r>
              <a:rPr lang="de-DE" dirty="0"/>
              <a:t>,</a:t>
            </a:r>
          </a:p>
          <a:p>
            <a:r>
              <a:rPr lang="de-DE" dirty="0"/>
              <a:t>         </a:t>
            </a:r>
            <a:r>
              <a:rPr lang="de-DE" dirty="0" err="1"/>
              <a:t>transactioncurrency</a:t>
            </a:r>
            <a:r>
              <a:rPr lang="de-DE" dirty="0"/>
              <a:t> TYPE </a:t>
            </a:r>
            <a:r>
              <a:rPr lang="de-DE" dirty="0" err="1"/>
              <a:t>zsalesorderitem-transactioncurrency</a:t>
            </a:r>
            <a:r>
              <a:rPr lang="de-DE" dirty="0"/>
              <a:t>,</a:t>
            </a:r>
          </a:p>
          <a:p>
            <a:r>
              <a:rPr lang="de-DE" dirty="0"/>
              <a:t>         </a:t>
            </a:r>
            <a:r>
              <a:rPr lang="de-DE" dirty="0" err="1"/>
              <a:t>creationdate</a:t>
            </a:r>
            <a:r>
              <a:rPr lang="de-DE" dirty="0"/>
              <a:t>        TYPE </a:t>
            </a:r>
            <a:r>
              <a:rPr lang="de-DE" dirty="0" err="1"/>
              <a:t>zsalesorderitem-creationdate</a:t>
            </a:r>
            <a:r>
              <a:rPr lang="de-DE" dirty="0"/>
              <a:t>,</a:t>
            </a:r>
          </a:p>
          <a:p>
            <a:r>
              <a:rPr lang="de-DE" dirty="0"/>
              <a:t>         </a:t>
            </a:r>
            <a:r>
              <a:rPr lang="de-DE" dirty="0" err="1"/>
              <a:t>product_type</a:t>
            </a:r>
            <a:r>
              <a:rPr lang="de-DE" dirty="0"/>
              <a:t>        TYPE </a:t>
            </a:r>
            <a:r>
              <a:rPr lang="de-DE" dirty="0" err="1"/>
              <a:t>zproduct-product_type</a:t>
            </a:r>
            <a:r>
              <a:rPr lang="de-DE" dirty="0"/>
              <a:t>,</a:t>
            </a:r>
          </a:p>
          <a:p>
            <a:r>
              <a:rPr lang="de-DE" dirty="0"/>
              <a:t>         </a:t>
            </a:r>
            <a:r>
              <a:rPr lang="de-DE" dirty="0" err="1"/>
              <a:t>price</a:t>
            </a:r>
            <a:r>
              <a:rPr lang="de-DE" dirty="0"/>
              <a:t>               TYPE </a:t>
            </a:r>
            <a:r>
              <a:rPr lang="de-DE" dirty="0" err="1"/>
              <a:t>zproduct-price</a:t>
            </a:r>
            <a:r>
              <a:rPr lang="de-DE" dirty="0"/>
              <a:t>,</a:t>
            </a:r>
          </a:p>
          <a:p>
            <a:r>
              <a:rPr lang="de-DE" dirty="0"/>
              <a:t>         </a:t>
            </a:r>
            <a:r>
              <a:rPr lang="de-DE" dirty="0" err="1"/>
              <a:t>currency</a:t>
            </a:r>
            <a:r>
              <a:rPr lang="de-DE" dirty="0"/>
              <a:t>            TYPE </a:t>
            </a:r>
            <a:r>
              <a:rPr lang="de-DE" dirty="0" err="1"/>
              <a:t>zproduct-currency</a:t>
            </a:r>
            <a:r>
              <a:rPr lang="de-DE" dirty="0"/>
              <a:t>,</a:t>
            </a:r>
          </a:p>
          <a:p>
            <a:r>
              <a:rPr lang="de-DE" dirty="0"/>
              <a:t>       END OF </a:t>
            </a:r>
            <a:r>
              <a:rPr lang="de-DE" dirty="0" err="1"/>
              <a:t>ty_sales_order_product</a:t>
            </a:r>
            <a:r>
              <a:rPr lang="de-DE" dirty="0"/>
              <a:t>.</a:t>
            </a:r>
          </a:p>
          <a:p>
            <a:endParaRPr lang="de-DE" dirty="0"/>
          </a:p>
          <a:p>
            <a:r>
              <a:rPr lang="de-DE" dirty="0"/>
              <a:t>DATA: </a:t>
            </a:r>
            <a:r>
              <a:rPr lang="de-DE" dirty="0" err="1"/>
              <a:t>it_sales_order_product</a:t>
            </a:r>
            <a:r>
              <a:rPr lang="de-DE" dirty="0"/>
              <a:t> TYPE TABLE OF </a:t>
            </a:r>
            <a:r>
              <a:rPr lang="de-DE" dirty="0" err="1"/>
              <a:t>ty_sales_order_product</a:t>
            </a:r>
            <a:r>
              <a:rPr lang="de-DE" dirty="0"/>
              <a:t>,</a:t>
            </a:r>
          </a:p>
          <a:p>
            <a:r>
              <a:rPr lang="de-DE" dirty="0"/>
              <a:t>      </a:t>
            </a:r>
            <a:r>
              <a:rPr lang="de-DE" dirty="0" err="1"/>
              <a:t>wa_sales_order_product</a:t>
            </a:r>
            <a:r>
              <a:rPr lang="de-DE" dirty="0"/>
              <a:t> TYPE </a:t>
            </a:r>
            <a:r>
              <a:rPr lang="de-DE" dirty="0" err="1"/>
              <a:t>ty_sales_order_product</a:t>
            </a:r>
            <a:r>
              <a:rPr lang="de-DE" dirty="0"/>
              <a:t>.</a:t>
            </a:r>
          </a:p>
          <a:p>
            <a:endParaRPr lang="de-DE" dirty="0"/>
          </a:p>
          <a:p>
            <a:r>
              <a:rPr lang="de-DE" dirty="0"/>
              <a:t>SELECT </a:t>
            </a:r>
            <a:r>
              <a:rPr lang="de-DE" dirty="0" err="1"/>
              <a:t>soi~salesorder</a:t>
            </a:r>
            <a:r>
              <a:rPr lang="de-DE" dirty="0"/>
              <a:t>, </a:t>
            </a:r>
            <a:r>
              <a:rPr lang="de-DE" dirty="0" err="1"/>
              <a:t>soi~salesorderitem</a:t>
            </a:r>
            <a:r>
              <a:rPr lang="de-DE" dirty="0"/>
              <a:t>, </a:t>
            </a:r>
            <a:r>
              <a:rPr lang="de-DE" dirty="0" err="1"/>
              <a:t>soi~product</a:t>
            </a:r>
            <a:r>
              <a:rPr lang="de-DE" dirty="0"/>
              <a:t>, </a:t>
            </a:r>
            <a:r>
              <a:rPr lang="de-DE" dirty="0" err="1"/>
              <a:t>soi~orderquantity</a:t>
            </a:r>
            <a:r>
              <a:rPr lang="de-DE" dirty="0"/>
              <a:t>,</a:t>
            </a:r>
          </a:p>
          <a:p>
            <a:r>
              <a:rPr lang="de-DE" dirty="0"/>
              <a:t>       </a:t>
            </a:r>
            <a:r>
              <a:rPr lang="de-DE" dirty="0" err="1"/>
              <a:t>soi~orderquantityunit</a:t>
            </a:r>
            <a:r>
              <a:rPr lang="de-DE" dirty="0"/>
              <a:t>, </a:t>
            </a:r>
            <a:r>
              <a:rPr lang="de-DE" dirty="0" err="1"/>
              <a:t>soi~netamount</a:t>
            </a:r>
            <a:r>
              <a:rPr lang="de-DE" dirty="0"/>
              <a:t>, </a:t>
            </a:r>
            <a:r>
              <a:rPr lang="de-DE" dirty="0" err="1"/>
              <a:t>soi~transactioncurrency</a:t>
            </a:r>
            <a:r>
              <a:rPr lang="de-DE" dirty="0"/>
              <a:t>, </a:t>
            </a:r>
            <a:r>
              <a:rPr lang="de-DE" dirty="0" err="1"/>
              <a:t>soi~creationdate</a:t>
            </a:r>
            <a:r>
              <a:rPr lang="de-DE" dirty="0"/>
              <a:t>,</a:t>
            </a:r>
          </a:p>
          <a:p>
            <a:r>
              <a:rPr lang="de-DE" dirty="0"/>
              <a:t>       </a:t>
            </a:r>
            <a:r>
              <a:rPr lang="de-DE" dirty="0" err="1"/>
              <a:t>p~product_type</a:t>
            </a:r>
            <a:r>
              <a:rPr lang="de-DE" dirty="0"/>
              <a:t>, </a:t>
            </a:r>
            <a:r>
              <a:rPr lang="de-DE" dirty="0" err="1"/>
              <a:t>p~price</a:t>
            </a:r>
            <a:r>
              <a:rPr lang="de-DE" dirty="0"/>
              <a:t>, </a:t>
            </a:r>
            <a:r>
              <a:rPr lang="de-DE" dirty="0" err="1"/>
              <a:t>p~currency</a:t>
            </a:r>
            <a:endParaRPr lang="de-DE" dirty="0"/>
          </a:p>
          <a:p>
            <a:r>
              <a:rPr lang="de-DE" dirty="0"/>
              <a:t>  FROM </a:t>
            </a:r>
            <a:r>
              <a:rPr lang="de-DE" dirty="0" err="1"/>
              <a:t>zi_salesorderitem</a:t>
            </a:r>
            <a:r>
              <a:rPr lang="de-DE" dirty="0"/>
              <a:t> AS </a:t>
            </a:r>
            <a:r>
              <a:rPr lang="de-DE" dirty="0" err="1"/>
              <a:t>soi</a:t>
            </a:r>
            <a:endParaRPr lang="de-DE" dirty="0"/>
          </a:p>
          <a:p>
            <a:r>
              <a:rPr lang="de-DE" dirty="0"/>
              <a:t>  INNER JOIN </a:t>
            </a:r>
            <a:r>
              <a:rPr lang="de-DE" dirty="0" err="1"/>
              <a:t>zi_product</a:t>
            </a:r>
            <a:r>
              <a:rPr lang="de-DE" dirty="0"/>
              <a:t> AS p ON </a:t>
            </a:r>
            <a:r>
              <a:rPr lang="de-DE" dirty="0" err="1"/>
              <a:t>soi~product</a:t>
            </a:r>
            <a:r>
              <a:rPr lang="de-DE" dirty="0"/>
              <a:t> = </a:t>
            </a:r>
            <a:r>
              <a:rPr lang="de-DE" dirty="0" err="1"/>
              <a:t>p~product</a:t>
            </a:r>
            <a:endParaRPr lang="de-DE" dirty="0"/>
          </a:p>
          <a:p>
            <a:r>
              <a:rPr lang="de-DE" dirty="0"/>
              <a:t>  INTO TABLE @it_sales_order_product.</a:t>
            </a:r>
          </a:p>
          <a:p>
            <a:endParaRPr lang="de-DE" dirty="0"/>
          </a:p>
          <a:p>
            <a:r>
              <a:rPr lang="de-DE" dirty="0"/>
              <a:t>IF </a:t>
            </a:r>
            <a:r>
              <a:rPr lang="de-DE" dirty="0" err="1"/>
              <a:t>sy-subrc</a:t>
            </a:r>
            <a:r>
              <a:rPr lang="de-DE" dirty="0"/>
              <a:t> = 0.</a:t>
            </a:r>
          </a:p>
          <a:p>
            <a:r>
              <a:rPr lang="de-DE" dirty="0"/>
              <a:t>  LOOP AT </a:t>
            </a:r>
            <a:r>
              <a:rPr lang="de-DE" dirty="0" err="1"/>
              <a:t>it_sales_order_product</a:t>
            </a:r>
            <a:r>
              <a:rPr lang="de-DE" dirty="0"/>
              <a:t> INTO </a:t>
            </a:r>
            <a:r>
              <a:rPr lang="de-DE" dirty="0" err="1"/>
              <a:t>wa_sales_order_product</a:t>
            </a:r>
            <a:r>
              <a:rPr lang="de-DE" dirty="0"/>
              <a:t>.</a:t>
            </a:r>
          </a:p>
          <a:p>
            <a:r>
              <a:rPr lang="de-DE" dirty="0"/>
              <a:t>    WRITE: / </a:t>
            </a:r>
            <a:r>
              <a:rPr lang="de-DE" dirty="0" err="1"/>
              <a:t>wa_sales_order_product-salesorder</a:t>
            </a:r>
            <a:r>
              <a:rPr lang="de-DE" dirty="0"/>
              <a:t>, </a:t>
            </a:r>
            <a:r>
              <a:rPr lang="de-DE" dirty="0" err="1"/>
              <a:t>wa_sales_order_product-salesorderitem</a:t>
            </a:r>
            <a:r>
              <a:rPr lang="de-DE" dirty="0"/>
              <a:t>,</a:t>
            </a:r>
          </a:p>
          <a:p>
            <a:r>
              <a:rPr lang="de-DE" dirty="0"/>
              <a:t>             </a:t>
            </a:r>
            <a:r>
              <a:rPr lang="de-DE" dirty="0" err="1"/>
              <a:t>wa_sales_order_product-product</a:t>
            </a:r>
            <a:r>
              <a:rPr lang="de-DE" dirty="0"/>
              <a:t>, </a:t>
            </a:r>
            <a:r>
              <a:rPr lang="de-DE" dirty="0" err="1"/>
              <a:t>wa_sales_order_product-orderquantity</a:t>
            </a:r>
            <a:r>
              <a:rPr lang="de-DE" dirty="0"/>
              <a:t>,</a:t>
            </a:r>
          </a:p>
          <a:p>
            <a:r>
              <a:rPr lang="de-DE" dirty="0"/>
              <a:t>             </a:t>
            </a:r>
            <a:r>
              <a:rPr lang="de-DE" dirty="0" err="1"/>
              <a:t>wa_sales_order_product-orderquantityunit</a:t>
            </a:r>
            <a:r>
              <a:rPr lang="de-DE" dirty="0"/>
              <a:t>, </a:t>
            </a:r>
            <a:r>
              <a:rPr lang="de-DE" dirty="0" err="1"/>
              <a:t>wa_sales_order_product-netamount</a:t>
            </a:r>
            <a:r>
              <a:rPr lang="de-DE" dirty="0"/>
              <a:t>,</a:t>
            </a:r>
          </a:p>
          <a:p>
            <a:r>
              <a:rPr lang="de-DE" dirty="0"/>
              <a:t>             </a:t>
            </a:r>
            <a:r>
              <a:rPr lang="de-DE" dirty="0" err="1"/>
              <a:t>wa_sales_order_product-transactioncurrency</a:t>
            </a:r>
            <a:r>
              <a:rPr lang="de-DE" dirty="0"/>
              <a:t>, </a:t>
            </a:r>
            <a:r>
              <a:rPr lang="de-DE" dirty="0" err="1"/>
              <a:t>wa_sales_order_product-creationdate</a:t>
            </a:r>
            <a:r>
              <a:rPr lang="de-DE" dirty="0"/>
              <a:t>,</a:t>
            </a:r>
          </a:p>
          <a:p>
            <a:r>
              <a:rPr lang="de-DE" dirty="0"/>
              <a:t>             </a:t>
            </a:r>
            <a:r>
              <a:rPr lang="de-DE" dirty="0" err="1"/>
              <a:t>wa_sales_order_product-product_type</a:t>
            </a:r>
            <a:r>
              <a:rPr lang="de-DE" dirty="0"/>
              <a:t>, </a:t>
            </a:r>
            <a:r>
              <a:rPr lang="de-DE" dirty="0" err="1"/>
              <a:t>wa_sales_order_product-price</a:t>
            </a:r>
            <a:r>
              <a:rPr lang="de-DE" dirty="0"/>
              <a:t>,</a:t>
            </a:r>
          </a:p>
          <a:p>
            <a:r>
              <a:rPr lang="de-DE" dirty="0"/>
              <a:t>             </a:t>
            </a:r>
            <a:r>
              <a:rPr lang="de-DE" dirty="0" err="1"/>
              <a:t>wa_sales_order_product-currency</a:t>
            </a:r>
            <a:r>
              <a:rPr lang="de-DE" dirty="0"/>
              <a:t>.</a:t>
            </a:r>
          </a:p>
          <a:p>
            <a:r>
              <a:rPr lang="de-DE" dirty="0"/>
              <a:t>  ENDLOOP.</a:t>
            </a:r>
          </a:p>
          <a:p>
            <a:r>
              <a:rPr lang="de-DE" dirty="0"/>
              <a:t>ELSE.</a:t>
            </a:r>
          </a:p>
          <a:p>
            <a:r>
              <a:rPr lang="de-DE" dirty="0"/>
              <a:t>  WRITE: / '</a:t>
            </a:r>
            <a:r>
              <a:rPr lang="de-DE" dirty="0" err="1"/>
              <a:t>No</a:t>
            </a:r>
            <a:r>
              <a:rPr lang="de-DE" dirty="0"/>
              <a:t> </a:t>
            </a:r>
            <a:r>
              <a:rPr lang="de-DE" dirty="0" err="1"/>
              <a:t>data</a:t>
            </a:r>
            <a:r>
              <a:rPr lang="de-DE" dirty="0"/>
              <a:t> </a:t>
            </a:r>
            <a:r>
              <a:rPr lang="de-DE" dirty="0" err="1"/>
              <a:t>found</a:t>
            </a:r>
            <a:r>
              <a:rPr lang="de-DE" dirty="0"/>
              <a:t>'.</a:t>
            </a:r>
          </a:p>
          <a:p>
            <a:r>
              <a:rPr lang="de-DE" dirty="0"/>
              <a:t>ENDIF.</a:t>
            </a:r>
            <a:br>
              <a:rPr lang="de-DE" dirty="0"/>
            </a:br>
            <a:br>
              <a:rPr lang="de-DE" dirty="0"/>
            </a:br>
            <a:br>
              <a:rPr lang="de-DE" dirty="0"/>
            </a:br>
            <a:r>
              <a:rPr lang="de-DE" dirty="0"/>
              <a:t>ODER:</a:t>
            </a:r>
            <a:br>
              <a:rPr lang="de-DE" dirty="0"/>
            </a:br>
            <a:r>
              <a:rPr lang="en-US" dirty="0"/>
              <a:t>SELECT \_product-product            AS product,</a:t>
            </a:r>
          </a:p>
          <a:p>
            <a:r>
              <a:rPr lang="en-US" dirty="0"/>
              <a:t>       \_product-</a:t>
            </a:r>
            <a:r>
              <a:rPr lang="en-US" dirty="0" err="1"/>
              <a:t>producttype</a:t>
            </a:r>
            <a:r>
              <a:rPr lang="en-US" dirty="0"/>
              <a:t>        AS </a:t>
            </a:r>
            <a:r>
              <a:rPr lang="en-US" dirty="0" err="1"/>
              <a:t>producttype</a:t>
            </a:r>
            <a:r>
              <a:rPr lang="en-US" dirty="0"/>
              <a:t>,</a:t>
            </a:r>
          </a:p>
          <a:p>
            <a:r>
              <a:rPr lang="en-US" dirty="0"/>
              <a:t>       \_product-</a:t>
            </a:r>
            <a:r>
              <a:rPr lang="en-US" dirty="0" err="1"/>
              <a:t>authorizationgroup</a:t>
            </a:r>
            <a:r>
              <a:rPr lang="en-US" dirty="0"/>
              <a:t> AS </a:t>
            </a:r>
            <a:r>
              <a:rPr lang="en-US" dirty="0" err="1"/>
              <a:t>authorizationgroup</a:t>
            </a:r>
            <a:r>
              <a:rPr lang="en-US" dirty="0"/>
              <a:t>,</a:t>
            </a:r>
          </a:p>
          <a:p>
            <a:r>
              <a:rPr lang="en-US" dirty="0"/>
              <a:t>       \_product-</a:t>
            </a:r>
            <a:r>
              <a:rPr lang="en-US" dirty="0" err="1"/>
              <a:t>creationdatetime</a:t>
            </a:r>
            <a:r>
              <a:rPr lang="en-US" dirty="0"/>
              <a:t>   AS </a:t>
            </a:r>
            <a:r>
              <a:rPr lang="en-US" dirty="0" err="1"/>
              <a:t>creationdatetime</a:t>
            </a:r>
            <a:endParaRPr lang="en-US" dirty="0"/>
          </a:p>
          <a:p>
            <a:r>
              <a:rPr lang="en-US" dirty="0"/>
              <a:t>   FROM </a:t>
            </a:r>
            <a:r>
              <a:rPr lang="en-US" dirty="0" err="1"/>
              <a:t>zi_salesorderitem</a:t>
            </a:r>
            <a:endParaRPr lang="en-US" dirty="0"/>
          </a:p>
          <a:p>
            <a:r>
              <a:rPr lang="en-US" dirty="0"/>
              <a:t>   WHERE </a:t>
            </a:r>
            <a:r>
              <a:rPr lang="en-US" dirty="0" err="1"/>
              <a:t>zi_salesorderitem~salesorder</a:t>
            </a:r>
            <a:r>
              <a:rPr lang="en-US" dirty="0"/>
              <a:t> = 'S1'</a:t>
            </a:r>
          </a:p>
          <a:p>
            <a:r>
              <a:rPr lang="en-US" dirty="0"/>
              <a:t>     AND \_product-product IS NOT NULL</a:t>
            </a:r>
          </a:p>
          <a:p>
            <a:r>
              <a:rPr lang="en-US" dirty="0"/>
              <a:t>   INTO TABLE @DATA(lt_zi_product).</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83181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SELECT \_</a:t>
            </a:r>
            <a:r>
              <a:rPr lang="de-DE" dirty="0" err="1"/>
              <a:t>salesorder-salesordertype</a:t>
            </a:r>
            <a:r>
              <a:rPr lang="de-DE" dirty="0"/>
              <a:t>,</a:t>
            </a:r>
          </a:p>
          <a:p>
            <a:r>
              <a:rPr lang="de-DE" dirty="0"/>
              <a:t>       \_</a:t>
            </a:r>
            <a:r>
              <a:rPr lang="de-DE" dirty="0" err="1"/>
              <a:t>salesorderitem</a:t>
            </a:r>
            <a:r>
              <a:rPr lang="de-DE" dirty="0"/>
              <a:t>\_</a:t>
            </a:r>
            <a:r>
              <a:rPr lang="de-DE" dirty="0" err="1"/>
              <a:t>product</a:t>
            </a:r>
            <a:r>
              <a:rPr lang="de-DE" dirty="0"/>
              <a:t>\_</a:t>
            </a:r>
            <a:r>
              <a:rPr lang="de-DE" dirty="0" err="1"/>
              <a:t>text</a:t>
            </a:r>
            <a:r>
              <a:rPr lang="de-DE" dirty="0"/>
              <a:t>[ (1) INNER :</a:t>
            </a:r>
          </a:p>
          <a:p>
            <a:r>
              <a:rPr lang="de-DE" dirty="0"/>
              <a:t>                                         WHERE </a:t>
            </a:r>
            <a:r>
              <a:rPr lang="de-DE" dirty="0" err="1"/>
              <a:t>language</a:t>
            </a:r>
            <a:r>
              <a:rPr lang="de-DE" dirty="0"/>
              <a:t> = 'E' ]-</a:t>
            </a:r>
            <a:r>
              <a:rPr lang="de-DE" dirty="0" err="1"/>
              <a:t>productname</a:t>
            </a:r>
            <a:endParaRPr lang="de-DE" dirty="0"/>
          </a:p>
          <a:p>
            <a:r>
              <a:rPr lang="de-DE" dirty="0"/>
              <a:t>   FROM </a:t>
            </a:r>
            <a:r>
              <a:rPr lang="de-DE" dirty="0" err="1"/>
              <a:t>zi_salesorderscheduleline</a:t>
            </a:r>
            <a:endParaRPr lang="de-DE" dirty="0"/>
          </a:p>
          <a:p>
            <a:r>
              <a:rPr lang="de-DE" dirty="0"/>
              <a:t>   WHERE \_</a:t>
            </a:r>
            <a:r>
              <a:rPr lang="de-DE" dirty="0" err="1"/>
              <a:t>salesorderitem</a:t>
            </a:r>
            <a:r>
              <a:rPr lang="de-DE" dirty="0"/>
              <a:t>\_</a:t>
            </a:r>
            <a:r>
              <a:rPr lang="de-DE" dirty="0" err="1"/>
              <a:t>product-producttype</a:t>
            </a:r>
            <a:r>
              <a:rPr lang="de-DE" dirty="0"/>
              <a:t> EQ 'FERT'</a:t>
            </a:r>
          </a:p>
          <a:p>
            <a:r>
              <a:rPr lang="de-DE" dirty="0"/>
              <a:t>   INTO TABLE @DATA(lt_result2).</a:t>
            </a:r>
          </a:p>
          <a:p>
            <a:endParaRPr lang="de-DE" dirty="0"/>
          </a:p>
          <a:p>
            <a:r>
              <a:rPr lang="de-DE" dirty="0"/>
              <a:t>*####################################################################</a:t>
            </a:r>
          </a:p>
          <a:p>
            <a:endParaRPr lang="de-DE" dirty="0"/>
          </a:p>
          <a:p>
            <a:r>
              <a:rPr lang="de-DE" dirty="0"/>
              <a:t>SELECT \_</a:t>
            </a:r>
            <a:r>
              <a:rPr lang="de-DE" dirty="0" err="1"/>
              <a:t>salesorder-salesordertype</a:t>
            </a:r>
            <a:r>
              <a:rPr lang="de-DE" dirty="0"/>
              <a:t>,</a:t>
            </a:r>
          </a:p>
          <a:p>
            <a:r>
              <a:rPr lang="de-DE" dirty="0"/>
              <a:t>       \_</a:t>
            </a:r>
            <a:r>
              <a:rPr lang="de-DE" dirty="0" err="1"/>
              <a:t>salesorderitem</a:t>
            </a:r>
            <a:r>
              <a:rPr lang="de-DE" dirty="0"/>
              <a:t>\_</a:t>
            </a:r>
            <a:r>
              <a:rPr lang="de-DE" dirty="0" err="1"/>
              <a:t>product</a:t>
            </a:r>
            <a:r>
              <a:rPr lang="de-DE" dirty="0"/>
              <a:t>\_</a:t>
            </a:r>
            <a:r>
              <a:rPr lang="de-DE" dirty="0" err="1"/>
              <a:t>text</a:t>
            </a:r>
            <a:r>
              <a:rPr lang="de-DE" dirty="0"/>
              <a:t>[ (1) LEFT OUTER : WHERE </a:t>
            </a:r>
            <a:r>
              <a:rPr lang="de-DE" dirty="0" err="1"/>
              <a:t>language</a:t>
            </a:r>
            <a:r>
              <a:rPr lang="de-DE" dirty="0"/>
              <a:t> = @sy-langu ]-</a:t>
            </a:r>
            <a:r>
              <a:rPr lang="de-DE" dirty="0" err="1"/>
              <a:t>productname</a:t>
            </a:r>
            <a:endParaRPr lang="de-DE" dirty="0"/>
          </a:p>
          <a:p>
            <a:r>
              <a:rPr lang="de-DE" dirty="0"/>
              <a:t>   FROM </a:t>
            </a:r>
            <a:r>
              <a:rPr lang="de-DE" dirty="0" err="1"/>
              <a:t>zi_salesorderscheduleline</a:t>
            </a:r>
            <a:endParaRPr lang="de-DE" dirty="0"/>
          </a:p>
          <a:p>
            <a:r>
              <a:rPr lang="de-DE" dirty="0"/>
              <a:t>   WHERE \_</a:t>
            </a:r>
            <a:r>
              <a:rPr lang="de-DE" dirty="0" err="1"/>
              <a:t>salesorderitem</a:t>
            </a:r>
            <a:r>
              <a:rPr lang="de-DE" dirty="0"/>
              <a:t>\_</a:t>
            </a:r>
            <a:r>
              <a:rPr lang="de-DE" dirty="0" err="1"/>
              <a:t>product-producttype</a:t>
            </a:r>
            <a:r>
              <a:rPr lang="de-DE" dirty="0"/>
              <a:t> EQ 'FERT'</a:t>
            </a:r>
          </a:p>
          <a:p>
            <a:r>
              <a:rPr lang="de-DE" dirty="0"/>
              <a:t>   INTO TABLE @DATA(lt_result2b).</a:t>
            </a:r>
          </a:p>
          <a:p>
            <a:endParaRPr lang="de-DE" dirty="0"/>
          </a:p>
          <a:p>
            <a:endParaRPr lang="de-DE" dirty="0"/>
          </a:p>
          <a:p>
            <a:endParaRPr lang="de-DE" dirty="0"/>
          </a:p>
          <a:p>
            <a:pPr algn="l"/>
            <a:r>
              <a:rPr lang="de-DE" b="1" i="0" dirty="0">
                <a:solidFill>
                  <a:srgbClr val="CCCCCC"/>
                </a:solidFill>
                <a:effectLst/>
                <a:highlight>
                  <a:srgbClr val="181818"/>
                </a:highlight>
                <a:latin typeface="Segoe WPC"/>
              </a:rPr>
              <a:t>Erklärung der speziellen Zeichen:</a:t>
            </a:r>
          </a:p>
          <a:p>
            <a:pPr algn="l">
              <a:buFont typeface="Arial" panose="020B0604020202020204" pitchFamily="34" charset="0"/>
              <a:buChar char="•"/>
            </a:pPr>
            <a:r>
              <a:rPr lang="de-DE" b="1" i="0" dirty="0">
                <a:solidFill>
                  <a:srgbClr val="CCCCCC"/>
                </a:solidFill>
                <a:effectLst/>
                <a:highlight>
                  <a:srgbClr val="181818"/>
                </a:highlight>
                <a:latin typeface="Segoe WPC"/>
              </a:rPr>
              <a:t>_ (Unterstrich) vor Assoziationen</a:t>
            </a:r>
            <a:r>
              <a:rPr lang="de-DE" b="0" i="0" dirty="0">
                <a:solidFill>
                  <a:srgbClr val="CCCCCC"/>
                </a:solidFill>
                <a:effectLst/>
                <a:highlight>
                  <a:srgbClr val="181818"/>
                </a:highlight>
                <a:latin typeface="Segoe WPC"/>
              </a:rPr>
              <a:t>: Im Kontext von ABAP CDS Views dient der Unterstrich _ als Präfix für Assoziationen. Assoziationen sind Verknüpfungen zwischen verschiedenen CDS Views oder zwischen CDS Views und Tabellen, die es ermöglichen, Daten aus verbundenen Entitäten abzufragen, ohne explizite JOINs formulieren zu müssen. In deinem Beispiel:</a:t>
            </a:r>
          </a:p>
          <a:p>
            <a:pPr marL="742950" lvl="1" indent="-285750" algn="l">
              <a:buFont typeface="Arial" panose="020B0604020202020204" pitchFamily="34" charset="0"/>
              <a:buChar char="•"/>
            </a:pPr>
            <a:r>
              <a:rPr lang="de-DE" b="0" i="0" dirty="0">
                <a:solidFill>
                  <a:srgbClr val="CCCCCC"/>
                </a:solidFill>
                <a:effectLst/>
                <a:highlight>
                  <a:srgbClr val="181818"/>
                </a:highlight>
                <a:latin typeface="Segoe WPC"/>
              </a:rPr>
              <a:t>_</a:t>
            </a:r>
            <a:r>
              <a:rPr lang="de-DE" b="0" i="0" dirty="0" err="1">
                <a:solidFill>
                  <a:srgbClr val="CCCCCC"/>
                </a:solidFill>
                <a:effectLst/>
                <a:highlight>
                  <a:srgbClr val="181818"/>
                </a:highlight>
                <a:latin typeface="Segoe WPC"/>
              </a:rPr>
              <a:t>salesorder</a:t>
            </a:r>
            <a:r>
              <a:rPr lang="de-DE" b="0" i="0" dirty="0">
                <a:solidFill>
                  <a:srgbClr val="CCCCCC"/>
                </a:solidFill>
                <a:effectLst/>
                <a:highlight>
                  <a:srgbClr val="181818"/>
                </a:highlight>
                <a:latin typeface="Segoe WPC"/>
              </a:rPr>
              <a:t> bezieht sich auf eine Assoziation, die Daten aus der mit </a:t>
            </a:r>
            <a:r>
              <a:rPr lang="de-DE" b="0" i="0" dirty="0" err="1">
                <a:solidFill>
                  <a:srgbClr val="CCCCCC"/>
                </a:solidFill>
                <a:effectLst/>
                <a:highlight>
                  <a:srgbClr val="181818"/>
                </a:highlight>
                <a:latin typeface="Segoe WPC"/>
              </a:rPr>
              <a:t>zi_salesorderscheduleline</a:t>
            </a:r>
            <a:r>
              <a:rPr lang="de-DE" b="0" i="0" dirty="0">
                <a:solidFill>
                  <a:srgbClr val="CCCCCC"/>
                </a:solidFill>
                <a:effectLst/>
                <a:highlight>
                  <a:srgbClr val="181818"/>
                </a:highlight>
                <a:latin typeface="Segoe WPC"/>
              </a:rPr>
              <a:t> verbundenen </a:t>
            </a:r>
            <a:r>
              <a:rPr lang="de-DE" b="0" i="0" dirty="0" err="1">
                <a:solidFill>
                  <a:srgbClr val="CCCCCC"/>
                </a:solidFill>
                <a:effectLst/>
                <a:highlight>
                  <a:srgbClr val="181818"/>
                </a:highlight>
                <a:latin typeface="Segoe WPC"/>
              </a:rPr>
              <a:t>salesorder</a:t>
            </a:r>
            <a:r>
              <a:rPr lang="de-DE" b="0" i="0" dirty="0">
                <a:solidFill>
                  <a:srgbClr val="CCCCCC"/>
                </a:solidFill>
                <a:effectLst/>
                <a:highlight>
                  <a:srgbClr val="181818"/>
                </a:highlight>
                <a:latin typeface="Segoe WPC"/>
              </a:rPr>
              <a:t>-Entität abruft.</a:t>
            </a:r>
          </a:p>
          <a:p>
            <a:pPr marL="742950" lvl="1" indent="-285750" algn="l">
              <a:buFont typeface="Arial" panose="020B0604020202020204" pitchFamily="34" charset="0"/>
              <a:buChar char="•"/>
            </a:pPr>
            <a:r>
              <a:rPr lang="de-DE" b="0" i="0" dirty="0">
                <a:solidFill>
                  <a:srgbClr val="CCCCCC"/>
                </a:solidFill>
                <a:effectLst/>
                <a:highlight>
                  <a:srgbClr val="181818"/>
                </a:highlight>
                <a:latin typeface="Segoe WPC"/>
              </a:rPr>
              <a:t>_</a:t>
            </a:r>
            <a:r>
              <a:rPr lang="de-DE" b="0" i="0" dirty="0" err="1">
                <a:solidFill>
                  <a:srgbClr val="CCCCCC"/>
                </a:solidFill>
                <a:effectLst/>
                <a:highlight>
                  <a:srgbClr val="181818"/>
                </a:highlight>
                <a:latin typeface="Segoe WPC"/>
              </a:rPr>
              <a:t>salesorderitem_product</a:t>
            </a:r>
            <a:r>
              <a:rPr lang="de-DE" b="0" i="0" dirty="0">
                <a:solidFill>
                  <a:srgbClr val="CCCCCC"/>
                </a:solidFill>
                <a:effectLst/>
                <a:highlight>
                  <a:srgbClr val="181818"/>
                </a:highlight>
                <a:latin typeface="Segoe WPC"/>
              </a:rPr>
              <a:t> bezieht sich auf eine verschachtelte Assoziation, die über </a:t>
            </a:r>
            <a:r>
              <a:rPr lang="de-DE" b="0" i="0" dirty="0" err="1">
                <a:solidFill>
                  <a:srgbClr val="CCCCCC"/>
                </a:solidFill>
                <a:effectLst/>
                <a:highlight>
                  <a:srgbClr val="181818"/>
                </a:highlight>
                <a:latin typeface="Segoe WPC"/>
              </a:rPr>
              <a:t>salesorderitem</a:t>
            </a:r>
            <a:r>
              <a:rPr lang="de-DE" b="0" i="0" dirty="0">
                <a:solidFill>
                  <a:srgbClr val="CCCCCC"/>
                </a:solidFill>
                <a:effectLst/>
                <a:highlight>
                  <a:srgbClr val="181818"/>
                </a:highlight>
                <a:latin typeface="Segoe WPC"/>
              </a:rPr>
              <a:t> zu </a:t>
            </a:r>
            <a:r>
              <a:rPr lang="de-DE" b="0" i="0" dirty="0" err="1">
                <a:solidFill>
                  <a:srgbClr val="CCCCCC"/>
                </a:solidFill>
                <a:effectLst/>
                <a:highlight>
                  <a:srgbClr val="181818"/>
                </a:highlight>
                <a:latin typeface="Segoe WPC"/>
              </a:rPr>
              <a:t>product</a:t>
            </a:r>
            <a:r>
              <a:rPr lang="de-DE" b="0" i="0" dirty="0">
                <a:solidFill>
                  <a:srgbClr val="CCCCCC"/>
                </a:solidFill>
                <a:effectLst/>
                <a:highlight>
                  <a:srgbClr val="181818"/>
                </a:highlight>
                <a:latin typeface="Segoe WPC"/>
              </a:rPr>
              <a:t> führt.</a:t>
            </a:r>
          </a:p>
          <a:p>
            <a:pPr marL="742950" lvl="1" indent="-285750" algn="l">
              <a:buFont typeface="Arial" panose="020B0604020202020204" pitchFamily="34" charset="0"/>
              <a:buChar char="•"/>
            </a:pPr>
            <a:r>
              <a:rPr lang="de-DE" b="0" i="0" dirty="0">
                <a:solidFill>
                  <a:srgbClr val="CCCCCC"/>
                </a:solidFill>
                <a:effectLst/>
                <a:highlight>
                  <a:srgbClr val="181818"/>
                </a:highlight>
                <a:latin typeface="Segoe WPC"/>
              </a:rPr>
              <a:t>_</a:t>
            </a:r>
            <a:r>
              <a:rPr lang="de-DE" b="0" i="0" dirty="0" err="1">
                <a:solidFill>
                  <a:srgbClr val="CCCCCC"/>
                </a:solidFill>
                <a:effectLst/>
                <a:highlight>
                  <a:srgbClr val="181818"/>
                </a:highlight>
                <a:latin typeface="Segoe WPC"/>
              </a:rPr>
              <a:t>salesorderitem_product_text</a:t>
            </a:r>
            <a:r>
              <a:rPr lang="de-DE" b="0" i="0" dirty="0">
                <a:solidFill>
                  <a:srgbClr val="CCCCCC"/>
                </a:solidFill>
                <a:effectLst/>
                <a:highlight>
                  <a:srgbClr val="181818"/>
                </a:highlight>
                <a:latin typeface="Segoe WPC"/>
              </a:rPr>
              <a:t> ist eine weitere Ebene der Assoziation, die auf Texte zu Produkten verweist.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1" i="0" dirty="0">
                <a:solidFill>
                  <a:srgbClr val="CCCCCC"/>
                </a:solidFill>
                <a:effectLst/>
                <a:highlight>
                  <a:srgbClr val="181818"/>
                </a:highlight>
                <a:latin typeface="Segoe WPC"/>
              </a:rPr>
              <a:t>[ (1) INNER : WHERE </a:t>
            </a:r>
            <a:r>
              <a:rPr lang="de-DE" b="1" i="0" dirty="0" err="1">
                <a:solidFill>
                  <a:srgbClr val="CCCCCC"/>
                </a:solidFill>
                <a:effectLst/>
                <a:highlight>
                  <a:srgbClr val="181818"/>
                </a:highlight>
                <a:latin typeface="Segoe WPC"/>
              </a:rPr>
              <a:t>language</a:t>
            </a:r>
            <a:r>
              <a:rPr lang="de-DE" b="1" i="0" dirty="0">
                <a:solidFill>
                  <a:srgbClr val="CCCCCC"/>
                </a:solidFill>
                <a:effectLst/>
                <a:highlight>
                  <a:srgbClr val="181818"/>
                </a:highlight>
                <a:latin typeface="Segoe WPC"/>
              </a:rPr>
              <a:t> = 'E' ]</a:t>
            </a:r>
            <a:r>
              <a:rPr lang="de-DE" b="0" i="0" dirty="0">
                <a:solidFill>
                  <a:srgbClr val="CCCCCC"/>
                </a:solidFill>
                <a:effectLst/>
                <a:highlight>
                  <a:srgbClr val="181818"/>
                </a:highlight>
                <a:latin typeface="Segoe WPC"/>
              </a:rPr>
              <a:t>: Diese Syntax wird verwendet, um eine Bedingung (hier: </a:t>
            </a:r>
            <a:r>
              <a:rPr lang="de-DE" b="0" i="0" dirty="0" err="1">
                <a:solidFill>
                  <a:srgbClr val="CCCCCC"/>
                </a:solidFill>
                <a:effectLst/>
                <a:highlight>
                  <a:srgbClr val="181818"/>
                </a:highlight>
                <a:latin typeface="Segoe WPC"/>
              </a:rPr>
              <a:t>language</a:t>
            </a:r>
            <a:r>
              <a:rPr lang="de-DE" b="0" i="0" dirty="0">
                <a:solidFill>
                  <a:srgbClr val="CCCCCC"/>
                </a:solidFill>
                <a:effectLst/>
                <a:highlight>
                  <a:srgbClr val="181818"/>
                </a:highlight>
                <a:latin typeface="Segoe WPC"/>
              </a:rPr>
              <a:t> = 'E') auf die Ergebnisse der Assoziation anzuwenden und dabei nur den ersten passenden Eintrag ((1)) zurückzugeben. Es handelt sich um eine sogenannte "Path Expression" mit einer Filterbedingung, die spezifisch für die selektierte Assoziation ist. In diesem Fall wird aus der </a:t>
            </a:r>
            <a:r>
              <a:rPr lang="de-DE" b="0" i="0" dirty="0" err="1">
                <a:solidFill>
                  <a:srgbClr val="CCCCCC"/>
                </a:solidFill>
                <a:effectLst/>
                <a:highlight>
                  <a:srgbClr val="181818"/>
                </a:highlight>
                <a:latin typeface="Segoe WPC"/>
              </a:rPr>
              <a:t>salesorderitem_product_text</a:t>
            </a:r>
            <a:r>
              <a:rPr lang="de-DE" b="0" i="0" dirty="0">
                <a:solidFill>
                  <a:srgbClr val="CCCCCC"/>
                </a:solidFill>
                <a:effectLst/>
                <a:highlight>
                  <a:srgbClr val="181818"/>
                </a:highlight>
                <a:latin typeface="Segoe WPC"/>
              </a:rPr>
              <a:t>-Assoziation nur der Produktnamen (</a:t>
            </a:r>
            <a:r>
              <a:rPr lang="de-DE" b="0" i="0" dirty="0" err="1">
                <a:solidFill>
                  <a:srgbClr val="CCCCCC"/>
                </a:solidFill>
                <a:effectLst/>
                <a:highlight>
                  <a:srgbClr val="181818"/>
                </a:highlight>
                <a:latin typeface="Segoe WPC"/>
              </a:rPr>
              <a:t>productname</a:t>
            </a:r>
            <a:r>
              <a:rPr lang="de-DE" b="0" i="0" dirty="0">
                <a:solidFill>
                  <a:srgbClr val="CCCCCC"/>
                </a:solidFill>
                <a:effectLst/>
                <a:highlight>
                  <a:srgbClr val="181818"/>
                </a:highlight>
                <a:latin typeface="Segoe WPC"/>
              </a:rPr>
              <a:t>) in englischer Sprache ('E') zurückgegeben.</a:t>
            </a:r>
            <a:br>
              <a:rPr lang="de-DE" b="0" i="0" dirty="0">
                <a:solidFill>
                  <a:srgbClr val="CCCCCC"/>
                </a:solidFill>
                <a:effectLst/>
                <a:highlight>
                  <a:srgbClr val="181818"/>
                </a:highlight>
                <a:latin typeface="Segoe WPC"/>
              </a:rPr>
            </a:br>
            <a:r>
              <a:rPr lang="de-DE" b="1" i="0" dirty="0">
                <a:solidFill>
                  <a:srgbClr val="CCCCCC"/>
                </a:solidFill>
                <a:effectLst/>
                <a:highlight>
                  <a:srgbClr val="181818"/>
                </a:highlight>
                <a:latin typeface="Segoe WPC"/>
              </a:rPr>
              <a:t>[ (1) LEFT OUTER : WHERE </a:t>
            </a:r>
            <a:r>
              <a:rPr lang="de-DE" b="1" i="0" dirty="0" err="1">
                <a:solidFill>
                  <a:srgbClr val="CCCCCC"/>
                </a:solidFill>
                <a:effectLst/>
                <a:highlight>
                  <a:srgbClr val="181818"/>
                </a:highlight>
                <a:latin typeface="Segoe WPC"/>
              </a:rPr>
              <a:t>language</a:t>
            </a:r>
            <a:r>
              <a:rPr lang="de-DE" b="1" i="0" dirty="0">
                <a:solidFill>
                  <a:srgbClr val="CCCCCC"/>
                </a:solidFill>
                <a:effectLst/>
                <a:highlight>
                  <a:srgbClr val="181818"/>
                </a:highlight>
                <a:latin typeface="Segoe WPC"/>
              </a:rPr>
              <a:t> = @sy-langu ]</a:t>
            </a:r>
            <a:r>
              <a:rPr lang="de-DE" b="0" i="0" dirty="0">
                <a:solidFill>
                  <a:srgbClr val="CCCCCC"/>
                </a:solidFill>
                <a:effectLst/>
                <a:highlight>
                  <a:srgbClr val="181818"/>
                </a:highlight>
                <a:latin typeface="Segoe WPC"/>
              </a:rPr>
              <a:t>: Diese Syntax wird verwendet, um eine Bedingung auf die Ergebnisse der Assoziation anzuwenden und dabei nur den ersten passenden Eintrag ((1)) zurückzugeben. Die Bedingung hier ist, dass die Sprache (</a:t>
            </a:r>
            <a:r>
              <a:rPr lang="de-DE" b="0" i="0" dirty="0" err="1">
                <a:solidFill>
                  <a:srgbClr val="CCCCCC"/>
                </a:solidFill>
                <a:effectLst/>
                <a:highlight>
                  <a:srgbClr val="181818"/>
                </a:highlight>
                <a:latin typeface="Segoe WPC"/>
              </a:rPr>
              <a:t>language</a:t>
            </a:r>
            <a:r>
              <a:rPr lang="de-DE" b="0" i="0" dirty="0">
                <a:solidFill>
                  <a:srgbClr val="CCCCCC"/>
                </a:solidFill>
                <a:effectLst/>
                <a:highlight>
                  <a:srgbClr val="181818"/>
                </a:highlight>
                <a:latin typeface="Segoe WPC"/>
              </a:rPr>
              <a:t>) des Textes der aktuellen Systemsprache (@sy-langu) entsprechen soll. LEFT OUTER spezifiziert die Art des </a:t>
            </a:r>
            <a:r>
              <a:rPr lang="de-DE" b="0" i="0" dirty="0" err="1">
                <a:solidFill>
                  <a:srgbClr val="CCCCCC"/>
                </a:solidFill>
                <a:effectLst/>
                <a:highlight>
                  <a:srgbClr val="181818"/>
                </a:highlight>
                <a:latin typeface="Segoe WPC"/>
              </a:rPr>
              <a:t>Joins</a:t>
            </a:r>
            <a:r>
              <a:rPr lang="de-DE" b="0" i="0" dirty="0">
                <a:solidFill>
                  <a:srgbClr val="CCCCCC"/>
                </a:solidFill>
                <a:effectLst/>
                <a:highlight>
                  <a:srgbClr val="181818"/>
                </a:highlight>
                <a:latin typeface="Segoe WPC"/>
              </a:rPr>
              <a:t>, der in diesem Fall ein "</a:t>
            </a:r>
            <a:r>
              <a:rPr lang="de-DE" b="0" i="0" dirty="0" err="1">
                <a:solidFill>
                  <a:srgbClr val="CCCCCC"/>
                </a:solidFill>
                <a:effectLst/>
                <a:highlight>
                  <a:srgbClr val="181818"/>
                </a:highlight>
                <a:latin typeface="Segoe WPC"/>
              </a:rPr>
              <a:t>Left</a:t>
            </a:r>
            <a:r>
              <a:rPr lang="de-DE" b="0" i="0" dirty="0">
                <a:solidFill>
                  <a:srgbClr val="CCCCCC"/>
                </a:solidFill>
                <a:effectLst/>
                <a:highlight>
                  <a:srgbClr val="181818"/>
                </a:highlight>
                <a:latin typeface="Segoe WPC"/>
              </a:rPr>
              <a:t> Outer </a:t>
            </a:r>
            <a:r>
              <a:rPr lang="de-DE" b="0" i="0" dirty="0" err="1">
                <a:solidFill>
                  <a:srgbClr val="CCCCCC"/>
                </a:solidFill>
                <a:effectLst/>
                <a:highlight>
                  <a:srgbClr val="181818"/>
                </a:highlight>
                <a:latin typeface="Segoe WPC"/>
              </a:rPr>
              <a:t>Join</a:t>
            </a:r>
            <a:r>
              <a:rPr lang="de-DE" b="0" i="0" dirty="0">
                <a:solidFill>
                  <a:srgbClr val="CCCCCC"/>
                </a:solidFill>
                <a:effectLst/>
                <a:highlight>
                  <a:srgbClr val="181818"/>
                </a:highlight>
                <a:latin typeface="Segoe WPC"/>
              </a:rPr>
              <a:t>" ist. Das bedeutet, dass alle Datensätze aus der primären Entität (</a:t>
            </a:r>
            <a:r>
              <a:rPr lang="de-DE" b="0" i="0" dirty="0" err="1">
                <a:solidFill>
                  <a:srgbClr val="CCCCCC"/>
                </a:solidFill>
                <a:effectLst/>
                <a:highlight>
                  <a:srgbClr val="181818"/>
                </a:highlight>
                <a:latin typeface="Segoe WPC"/>
              </a:rPr>
              <a:t>zi_salesorderscheduleline</a:t>
            </a:r>
            <a:r>
              <a:rPr lang="de-DE" b="0" i="0" dirty="0">
                <a:solidFill>
                  <a:srgbClr val="CCCCCC"/>
                </a:solidFill>
                <a:effectLst/>
                <a:highlight>
                  <a:srgbClr val="181818"/>
                </a:highlight>
                <a:latin typeface="Segoe WPC"/>
              </a:rPr>
              <a:t>) zurückgegeben werden, auch wenn keine übereinstimmenden Datensätze in der assoziierten Entität (_</a:t>
            </a:r>
            <a:r>
              <a:rPr lang="de-DE" b="0" i="0" dirty="0" err="1">
                <a:solidFill>
                  <a:srgbClr val="CCCCCC"/>
                </a:solidFill>
                <a:effectLst/>
                <a:highlight>
                  <a:srgbClr val="181818"/>
                </a:highlight>
                <a:latin typeface="Segoe WPC"/>
              </a:rPr>
              <a:t>salesorderitem_product_text</a:t>
            </a:r>
            <a:r>
              <a:rPr lang="de-DE" b="0" i="0" dirty="0">
                <a:solidFill>
                  <a:srgbClr val="CCCCCC"/>
                </a:solidFill>
                <a:effectLst/>
                <a:highlight>
                  <a:srgbClr val="181818"/>
                </a:highlight>
                <a:latin typeface="Segoe WPC"/>
              </a:rPr>
              <a:t>) gefunden werden. Wenn ein passender Datensatz vorhanden ist, wird der </a:t>
            </a:r>
            <a:r>
              <a:rPr lang="de-DE" b="0" i="0" dirty="0" err="1">
                <a:solidFill>
                  <a:srgbClr val="CCCCCC"/>
                </a:solidFill>
                <a:effectLst/>
                <a:highlight>
                  <a:srgbClr val="181818"/>
                </a:highlight>
                <a:latin typeface="Segoe WPC"/>
              </a:rPr>
              <a:t>productname</a:t>
            </a:r>
            <a:r>
              <a:rPr lang="de-DE" b="0" i="0" dirty="0">
                <a:solidFill>
                  <a:srgbClr val="CCCCCC"/>
                </a:solidFill>
                <a:effectLst/>
                <a:highlight>
                  <a:srgbClr val="181818"/>
                </a:highlight>
                <a:latin typeface="Segoe WPC"/>
              </a:rPr>
              <a:t> zurückgegeben; andernfalls wird der </a:t>
            </a:r>
            <a:r>
              <a:rPr lang="de-DE" b="0" i="0" dirty="0" err="1">
                <a:solidFill>
                  <a:srgbClr val="CCCCCC"/>
                </a:solidFill>
                <a:effectLst/>
                <a:highlight>
                  <a:srgbClr val="181818"/>
                </a:highlight>
                <a:latin typeface="Segoe WPC"/>
              </a:rPr>
              <a:t>productname</a:t>
            </a:r>
            <a:r>
              <a:rPr lang="de-DE" b="0" i="0" dirty="0">
                <a:solidFill>
                  <a:srgbClr val="CCCCCC"/>
                </a:solidFill>
                <a:effectLst/>
                <a:highlight>
                  <a:srgbClr val="181818"/>
                </a:highlight>
                <a:latin typeface="Segoe WPC"/>
              </a:rPr>
              <a:t> als NULL zurückgegeben.</a:t>
            </a:r>
          </a:p>
          <a:p>
            <a:pPr algn="l">
              <a:buFont typeface="Arial" panose="020B0604020202020204" pitchFamily="34" charset="0"/>
              <a:buChar char="•"/>
            </a:pPr>
            <a:endParaRPr lang="de-DE" b="0" i="0" dirty="0">
              <a:solidFill>
                <a:srgbClr val="CCCCCC"/>
              </a:solidFill>
              <a:effectLst/>
              <a:highlight>
                <a:srgbClr val="181818"/>
              </a:highlight>
              <a:latin typeface="Segoe WPC"/>
            </a:endParaRPr>
          </a:p>
          <a:p>
            <a:pPr algn="l">
              <a:buFont typeface="Arial" panose="020B0604020202020204" pitchFamily="34" charset="0"/>
              <a:buChar char="•"/>
            </a:pPr>
            <a:r>
              <a:rPr lang="de-DE" b="1" i="0" dirty="0">
                <a:solidFill>
                  <a:srgbClr val="CCCCCC"/>
                </a:solidFill>
                <a:effectLst/>
                <a:highlight>
                  <a:srgbClr val="181818"/>
                </a:highlight>
                <a:latin typeface="Segoe WPC"/>
              </a:rPr>
              <a:t>EQ 'FERT'</a:t>
            </a:r>
            <a:r>
              <a:rPr lang="de-DE" b="0" i="0" dirty="0">
                <a:solidFill>
                  <a:srgbClr val="CCCCCC"/>
                </a:solidFill>
                <a:effectLst/>
                <a:highlight>
                  <a:srgbClr val="181818"/>
                </a:highlight>
                <a:latin typeface="Segoe WPC"/>
              </a:rPr>
              <a:t>: Diese Bedingung wird in der WHERE-Klausel des SELECT-Statements verwendet, um nur die Datensätze zu selektieren, bei denen der </a:t>
            </a:r>
            <a:r>
              <a:rPr lang="de-DE" b="0" i="0" dirty="0" err="1">
                <a:solidFill>
                  <a:srgbClr val="CCCCCC"/>
                </a:solidFill>
                <a:effectLst/>
                <a:highlight>
                  <a:srgbClr val="181818"/>
                </a:highlight>
                <a:latin typeface="Segoe WPC"/>
              </a:rPr>
              <a:t>producttype</a:t>
            </a:r>
            <a:r>
              <a:rPr lang="de-DE" b="0" i="0" dirty="0">
                <a:solidFill>
                  <a:srgbClr val="CCCCCC"/>
                </a:solidFill>
                <a:effectLst/>
                <a:highlight>
                  <a:srgbClr val="181818"/>
                </a:highlight>
                <a:latin typeface="Segoe WPC"/>
              </a:rPr>
              <a:t> der assoziierten </a:t>
            </a:r>
            <a:r>
              <a:rPr lang="de-DE" b="0" i="0" dirty="0" err="1">
                <a:solidFill>
                  <a:srgbClr val="CCCCCC"/>
                </a:solidFill>
                <a:effectLst/>
                <a:highlight>
                  <a:srgbClr val="181818"/>
                </a:highlight>
                <a:latin typeface="Segoe WPC"/>
              </a:rPr>
              <a:t>product</a:t>
            </a:r>
            <a:r>
              <a:rPr lang="de-DE" b="0" i="0" dirty="0">
                <a:solidFill>
                  <a:srgbClr val="CCCCCC"/>
                </a:solidFill>
                <a:effectLst/>
                <a:highlight>
                  <a:srgbClr val="181818"/>
                </a:highlight>
                <a:latin typeface="Segoe WPC"/>
              </a:rPr>
              <a:t>-Entität gleich (EQ) 'FERT' ist.</a:t>
            </a:r>
          </a:p>
          <a:p>
            <a:pPr marL="0" marR="0" lvl="0" indent="0" algn="l" defTabSz="914400" rtl="0" eaLnBrk="1" fontAlgn="auto" latinLnBrk="0" hangingPunct="1">
              <a:lnSpc>
                <a:spcPct val="100000"/>
              </a:lnSpc>
              <a:spcBef>
                <a:spcPts val="0"/>
              </a:spcBef>
              <a:spcAft>
                <a:spcPts val="0"/>
              </a:spcAft>
              <a:buClrTx/>
              <a:buSzTx/>
              <a:buFontTx/>
              <a:buNone/>
              <a:tabLst/>
              <a:defRPr/>
            </a:pPr>
            <a:br>
              <a:rPr lang="de-DE" dirty="0"/>
            </a:br>
            <a:br>
              <a:rPr lang="de-DE" dirty="0"/>
            </a:br>
            <a:br>
              <a:rPr lang="de-DE" dirty="0"/>
            </a:br>
            <a:br>
              <a:rPr lang="de-DE" dirty="0"/>
            </a:br>
            <a:r>
              <a:rPr lang="de-DE" dirty="0"/>
              <a:t>4. </a:t>
            </a:r>
            <a:r>
              <a:rPr lang="de-DE" sz="1200" dirty="0"/>
              <a:t>Wie kann das Problem umgangen werden?</a:t>
            </a:r>
            <a:br>
              <a:rPr lang="de-DE" dirty="0"/>
            </a:br>
            <a:br>
              <a:rPr lang="de-DE" dirty="0"/>
            </a:br>
            <a:r>
              <a:rPr lang="de-DE" sz="1200" dirty="0"/>
              <a:t>Kardinalität verletzt. Lösung: Entweder Sprache mitgeben, oder direkt im CDS View die </a:t>
            </a:r>
            <a:r>
              <a:rPr lang="de-DE" sz="1200" dirty="0" err="1"/>
              <a:t>Where</a:t>
            </a:r>
            <a:r>
              <a:rPr lang="de-DE" sz="1200" dirty="0"/>
              <a:t> Bedingung anpassen:</a:t>
            </a:r>
            <a:br>
              <a:rPr lang="de-DE" sz="1200" dirty="0"/>
            </a:br>
            <a:r>
              <a:rPr lang="de-DE" sz="1200" dirty="0" err="1"/>
              <a:t>define</a:t>
            </a:r>
            <a:r>
              <a:rPr lang="de-DE" sz="1200" dirty="0"/>
              <a:t> </a:t>
            </a:r>
            <a:r>
              <a:rPr lang="de-DE" sz="1200" dirty="0" err="1"/>
              <a:t>view</a:t>
            </a:r>
            <a:r>
              <a:rPr lang="de-DE" sz="1200" dirty="0"/>
              <a:t> </a:t>
            </a:r>
            <a:r>
              <a:rPr lang="de-DE" sz="1200" dirty="0" err="1"/>
              <a:t>Zi_SalesOrderScheduleLine</a:t>
            </a:r>
            <a:r>
              <a:rPr lang="de-DE" sz="1200" dirty="0"/>
              <a:t> </a:t>
            </a:r>
            <a:r>
              <a:rPr lang="de-DE" sz="1200" dirty="0" err="1"/>
              <a:t>as</a:t>
            </a:r>
            <a:r>
              <a:rPr lang="de-DE" sz="1200" dirty="0"/>
              <a:t> </a:t>
            </a:r>
            <a:r>
              <a:rPr lang="de-DE" sz="1200" dirty="0" err="1"/>
              <a:t>select</a:t>
            </a:r>
            <a:r>
              <a:rPr lang="de-DE" sz="1200" dirty="0"/>
              <a:t> from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  // Gib nur Texte in der Systemsprache zurück</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  _</a:t>
            </a:r>
            <a:r>
              <a:rPr lang="de-DE" sz="1200" dirty="0" err="1"/>
              <a:t>salesorderitem_product_text</a:t>
            </a:r>
            <a:r>
              <a:rPr lang="de-DE" sz="1200" dirty="0"/>
              <a:t>[ WHERE </a:t>
            </a:r>
            <a:r>
              <a:rPr lang="de-DE" sz="1200" dirty="0" err="1"/>
              <a:t>language</a:t>
            </a:r>
            <a:r>
              <a:rPr lang="de-DE" sz="1200" dirty="0"/>
              <a:t> = @sy-langu ] </a:t>
            </a:r>
            <a:r>
              <a:rPr lang="de-DE" sz="1200" dirty="0" err="1"/>
              <a:t>as</a:t>
            </a:r>
            <a:r>
              <a:rPr lang="de-DE" sz="1200" dirty="0"/>
              <a:t> _</a:t>
            </a:r>
            <a:r>
              <a:rPr lang="de-DE" sz="1200" dirty="0" err="1"/>
              <a:t>localized_product_text</a:t>
            </a:r>
            <a:r>
              <a:rPr lang="de-DE"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a:t>
            </a:r>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9122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2.) **####################################################################</a:t>
            </a:r>
          </a:p>
          <a:p>
            <a:endParaRPr lang="de-DE" dirty="0"/>
          </a:p>
          <a:p>
            <a:r>
              <a:rPr lang="de-DE" dirty="0"/>
              <a:t>SELECT *</a:t>
            </a:r>
          </a:p>
          <a:p>
            <a:r>
              <a:rPr lang="de-DE" dirty="0"/>
              <a:t>  FROM </a:t>
            </a:r>
            <a:r>
              <a:rPr lang="de-DE" dirty="0" err="1"/>
              <a:t>z_viewwithoptionalparameters</a:t>
            </a:r>
            <a:endParaRPr lang="de-DE" dirty="0"/>
          </a:p>
          <a:p>
            <a:r>
              <a:rPr lang="de-DE" dirty="0"/>
              <a:t>  INTO TABLE @DATA(lt_z_viewwithoptionalparams).</a:t>
            </a:r>
          </a:p>
          <a:p>
            <a:endParaRPr lang="de-DE" dirty="0"/>
          </a:p>
          <a:p>
            <a:r>
              <a:rPr lang="de-DE" dirty="0"/>
              <a:t>**####################################################################</a:t>
            </a:r>
          </a:p>
          <a:p>
            <a:r>
              <a:rPr lang="de-DE" dirty="0"/>
              <a:t>"With </a:t>
            </a:r>
            <a:r>
              <a:rPr lang="de-DE" dirty="0" err="1"/>
              <a:t>parameters</a:t>
            </a:r>
            <a:endParaRPr lang="de-DE" dirty="0"/>
          </a:p>
          <a:p>
            <a:r>
              <a:rPr lang="de-DE" dirty="0"/>
              <a:t>DATA: </a:t>
            </a:r>
            <a:r>
              <a:rPr lang="de-DE" dirty="0" err="1"/>
              <a:t>lv_current_date</a:t>
            </a:r>
            <a:r>
              <a:rPr lang="de-DE" dirty="0"/>
              <a:t> TYPE </a:t>
            </a:r>
            <a:r>
              <a:rPr lang="de-DE" dirty="0" err="1"/>
              <a:t>dats</a:t>
            </a:r>
            <a:r>
              <a:rPr lang="de-DE" dirty="0"/>
              <a:t>.</a:t>
            </a:r>
          </a:p>
          <a:p>
            <a:r>
              <a:rPr lang="de-DE" dirty="0" err="1"/>
              <a:t>lv_current_date</a:t>
            </a:r>
            <a:r>
              <a:rPr lang="de-DE" dirty="0"/>
              <a:t> = </a:t>
            </a:r>
            <a:r>
              <a:rPr lang="de-DE" dirty="0" err="1"/>
              <a:t>sy</a:t>
            </a:r>
            <a:r>
              <a:rPr lang="de-DE" dirty="0"/>
              <a:t>-datum.</a:t>
            </a:r>
          </a:p>
          <a:p>
            <a:endParaRPr lang="de-DE" dirty="0"/>
          </a:p>
          <a:p>
            <a:r>
              <a:rPr lang="de-DE" dirty="0"/>
              <a:t>SELECT *</a:t>
            </a:r>
          </a:p>
          <a:p>
            <a:r>
              <a:rPr lang="de-DE" dirty="0"/>
              <a:t>  FROM </a:t>
            </a:r>
            <a:r>
              <a:rPr lang="de-DE" dirty="0" err="1"/>
              <a:t>z_viewwithoptionalparameters</a:t>
            </a:r>
            <a:r>
              <a:rPr lang="de-DE" dirty="0"/>
              <a:t>( </a:t>
            </a:r>
            <a:r>
              <a:rPr lang="de-DE" dirty="0" err="1"/>
              <a:t>p_keydate</a:t>
            </a:r>
            <a:r>
              <a:rPr lang="de-DE" dirty="0"/>
              <a:t> = @lv_current_date )</a:t>
            </a:r>
          </a:p>
          <a:p>
            <a:r>
              <a:rPr lang="de-DE" dirty="0"/>
              <a:t>  INTO TABLE @DATA(lt_z_viewwithoptionalparamete2).</a:t>
            </a:r>
          </a:p>
          <a:p>
            <a:endParaRPr lang="de-DE" dirty="0"/>
          </a:p>
          <a:p>
            <a:r>
              <a:rPr lang="de-DE" dirty="0"/>
              <a:t>**####################################################################</a:t>
            </a:r>
          </a:p>
          <a:p>
            <a:endParaRPr lang="de-DE" dirty="0"/>
          </a:p>
          <a:p>
            <a:r>
              <a:rPr lang="de-DE" dirty="0"/>
              <a:t>SELECT *</a:t>
            </a:r>
          </a:p>
          <a:p>
            <a:r>
              <a:rPr lang="de-DE" dirty="0"/>
              <a:t>  FROM </a:t>
            </a:r>
            <a:r>
              <a:rPr lang="de-DE" dirty="0" err="1"/>
              <a:t>z_viewwithoptionalparameters</a:t>
            </a:r>
            <a:r>
              <a:rPr lang="de-DE" dirty="0"/>
              <a:t>( </a:t>
            </a:r>
            <a:r>
              <a:rPr lang="de-DE" dirty="0" err="1"/>
              <a:t>p_keydate</a:t>
            </a:r>
            <a:r>
              <a:rPr lang="de-DE" dirty="0"/>
              <a:t> = @sy-datum )</a:t>
            </a:r>
          </a:p>
          <a:p>
            <a:r>
              <a:rPr lang="de-DE" dirty="0"/>
              <a:t>  INTO TABLE @DATA(lt_z_viewwithoptionalparamete3).</a:t>
            </a:r>
          </a:p>
          <a:p>
            <a:endParaRPr lang="de-DE" dirty="0"/>
          </a:p>
          <a:p>
            <a:r>
              <a:rPr lang="de-DE" dirty="0"/>
              <a:t>3.) **####################################################################</a:t>
            </a:r>
          </a:p>
          <a:p>
            <a:endParaRPr lang="de-DE" dirty="0"/>
          </a:p>
          <a:p>
            <a:r>
              <a:rPr lang="de-DE" dirty="0"/>
              <a:t>SELECT *</a:t>
            </a:r>
          </a:p>
          <a:p>
            <a:r>
              <a:rPr lang="de-DE" dirty="0"/>
              <a:t>  FROM </a:t>
            </a:r>
            <a:r>
              <a:rPr lang="de-DE" dirty="0" err="1"/>
              <a:t>z_viewwithparameters</a:t>
            </a:r>
            <a:r>
              <a:rPr lang="de-DE" dirty="0"/>
              <a:t>( </a:t>
            </a:r>
            <a:r>
              <a:rPr lang="de-DE" dirty="0" err="1"/>
              <a:t>p_keydate</a:t>
            </a:r>
            <a:r>
              <a:rPr lang="de-DE" dirty="0"/>
              <a:t> = @sy-datum, </a:t>
            </a:r>
            <a:r>
              <a:rPr lang="de-DE" dirty="0" err="1"/>
              <a:t>p_language</a:t>
            </a:r>
            <a:r>
              <a:rPr lang="de-DE" dirty="0"/>
              <a:t> = 'E' )</a:t>
            </a:r>
          </a:p>
          <a:p>
            <a:r>
              <a:rPr lang="de-DE" dirty="0"/>
              <a:t>  INTO TABLE @DATA(lt_z_viewwithparameter).</a:t>
            </a:r>
          </a:p>
          <a:p>
            <a:endParaRPr lang="de-DE" dirty="0"/>
          </a:p>
          <a:p>
            <a:r>
              <a:rPr lang="de-DE" dirty="0"/>
              <a: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58130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2.) </a:t>
            </a:r>
          </a:p>
          <a:p>
            <a:r>
              <a:rPr lang="de-DE" dirty="0"/>
              <a:t>@AbapCatalog.viewEnhancementCategory: [#NONE]</a:t>
            </a:r>
          </a:p>
          <a:p>
            <a:r>
              <a:rPr lang="de-DE" dirty="0"/>
              <a:t>@AccessControl.authorizationCheck: #NOT_REQUIRED</a:t>
            </a:r>
          </a:p>
          <a:p>
            <a:r>
              <a:rPr lang="de-DE" dirty="0"/>
              <a:t>@EndUserText.label: '</a:t>
            </a:r>
            <a:r>
              <a:rPr lang="de-DE" dirty="0" err="1"/>
              <a:t>left</a:t>
            </a:r>
            <a:r>
              <a:rPr lang="de-DE" dirty="0"/>
              <a:t> </a:t>
            </a:r>
            <a:r>
              <a:rPr lang="de-DE" dirty="0" err="1"/>
              <a:t>outer</a:t>
            </a:r>
            <a:r>
              <a:rPr lang="de-DE" dirty="0"/>
              <a:t> </a:t>
            </a:r>
            <a:r>
              <a:rPr lang="de-DE" dirty="0" err="1"/>
              <a:t>join</a:t>
            </a:r>
            <a:r>
              <a:rPr lang="de-DE" dirty="0"/>
              <a:t>'</a:t>
            </a:r>
          </a:p>
          <a:p>
            <a:r>
              <a:rPr lang="de-DE" dirty="0"/>
              <a:t>@Metadata.ignorePropagatedAnnotations: </a:t>
            </a:r>
            <a:r>
              <a:rPr lang="de-DE" dirty="0" err="1"/>
              <a:t>true</a:t>
            </a:r>
            <a:endParaRPr lang="de-DE" dirty="0"/>
          </a:p>
          <a:p>
            <a:r>
              <a:rPr lang="de-DE" dirty="0"/>
              <a:t>@ObjectModel.usageType:{</a:t>
            </a:r>
          </a:p>
          <a:p>
            <a:r>
              <a:rPr lang="de-DE" dirty="0"/>
              <a:t>    </a:t>
            </a:r>
            <a:r>
              <a:rPr lang="de-DE" dirty="0" err="1"/>
              <a:t>serviceQuality</a:t>
            </a:r>
            <a:r>
              <a:rPr lang="de-DE" dirty="0"/>
              <a:t>: #X,</a:t>
            </a:r>
          </a:p>
          <a:p>
            <a:r>
              <a:rPr lang="de-DE" dirty="0"/>
              <a:t>    </a:t>
            </a:r>
            <a:r>
              <a:rPr lang="de-DE" dirty="0" err="1"/>
              <a:t>sizeCategory</a:t>
            </a:r>
            <a:r>
              <a:rPr lang="de-DE" dirty="0"/>
              <a:t>: #S,</a:t>
            </a:r>
          </a:p>
          <a:p>
            <a:r>
              <a:rPr lang="de-DE" dirty="0"/>
              <a:t>    </a:t>
            </a:r>
            <a:r>
              <a:rPr lang="de-DE" dirty="0" err="1"/>
              <a:t>dataClass</a:t>
            </a:r>
            <a:r>
              <a:rPr lang="de-DE" dirty="0"/>
              <a:t>: #MIXED</a:t>
            </a:r>
          </a:p>
          <a:p>
            <a:r>
              <a:rPr lang="de-DE" dirty="0"/>
              <a:t>}</a:t>
            </a:r>
          </a:p>
          <a:p>
            <a:r>
              <a:rPr lang="de-DE" dirty="0" err="1"/>
              <a:t>define</a:t>
            </a:r>
            <a:r>
              <a:rPr lang="de-DE" dirty="0"/>
              <a:t> </a:t>
            </a:r>
            <a:r>
              <a:rPr lang="de-DE" dirty="0" err="1"/>
              <a:t>view</a:t>
            </a:r>
            <a:r>
              <a:rPr lang="de-DE" dirty="0"/>
              <a:t> </a:t>
            </a:r>
            <a:r>
              <a:rPr lang="de-DE" dirty="0" err="1"/>
              <a:t>entity</a:t>
            </a:r>
            <a:r>
              <a:rPr lang="de-DE" dirty="0"/>
              <a:t> </a:t>
            </a:r>
            <a:r>
              <a:rPr lang="de-DE" dirty="0" err="1"/>
              <a:t>zjo_view_with_LO_Join</a:t>
            </a:r>
            <a:r>
              <a:rPr lang="de-DE" dirty="0"/>
              <a:t> </a:t>
            </a:r>
          </a:p>
          <a:p>
            <a:r>
              <a:rPr lang="de-DE" dirty="0"/>
              <a:t>  </a:t>
            </a:r>
            <a:r>
              <a:rPr lang="de-DE" dirty="0" err="1"/>
              <a:t>as</a:t>
            </a:r>
            <a:r>
              <a:rPr lang="de-DE" dirty="0"/>
              <a:t> </a:t>
            </a:r>
            <a:r>
              <a:rPr lang="de-DE" dirty="0" err="1"/>
              <a:t>select</a:t>
            </a:r>
            <a:r>
              <a:rPr lang="de-DE" dirty="0"/>
              <a:t> from            </a:t>
            </a:r>
            <a:r>
              <a:rPr lang="de-DE" dirty="0" err="1"/>
              <a:t>Z_ViewAsDataSourceD</a:t>
            </a:r>
            <a:endParaRPr lang="de-DE" dirty="0"/>
          </a:p>
          <a:p>
            <a:r>
              <a:rPr lang="de-DE" dirty="0"/>
              <a:t>    </a:t>
            </a:r>
            <a:r>
              <a:rPr lang="de-DE" dirty="0" err="1"/>
              <a:t>left</a:t>
            </a:r>
            <a:r>
              <a:rPr lang="de-DE" dirty="0"/>
              <a:t> </a:t>
            </a:r>
            <a:r>
              <a:rPr lang="de-DE" dirty="0" err="1"/>
              <a:t>outer</a:t>
            </a:r>
            <a:r>
              <a:rPr lang="de-DE" dirty="0"/>
              <a:t> </a:t>
            </a:r>
            <a:r>
              <a:rPr lang="de-DE" dirty="0" err="1"/>
              <a:t>join</a:t>
            </a:r>
            <a:r>
              <a:rPr lang="de-DE" dirty="0"/>
              <a:t> </a:t>
            </a:r>
            <a:r>
              <a:rPr lang="de-DE" dirty="0" err="1"/>
              <a:t>Z_ViewAsDataSourceE</a:t>
            </a:r>
            <a:r>
              <a:rPr lang="de-DE" dirty="0"/>
              <a:t> </a:t>
            </a:r>
          </a:p>
          <a:p>
            <a:r>
              <a:rPr lang="de-DE" dirty="0"/>
              <a:t>    on Z_ViewAsDataSourceD.FieldD2 = Z_ViewAsDataSourceE.FieldE1</a:t>
            </a:r>
          </a:p>
          <a:p>
            <a:r>
              <a:rPr lang="de-DE" dirty="0"/>
              <a:t>{</a:t>
            </a:r>
          </a:p>
          <a:p>
            <a:r>
              <a:rPr lang="de-DE" dirty="0"/>
              <a:t>  </a:t>
            </a:r>
            <a:r>
              <a:rPr lang="de-DE" dirty="0" err="1"/>
              <a:t>key</a:t>
            </a:r>
            <a:r>
              <a:rPr lang="de-DE" dirty="0"/>
              <a:t> Z_ViewAsDataSourceD.FieldD1,</a:t>
            </a:r>
          </a:p>
          <a:p>
            <a:r>
              <a:rPr lang="de-DE" dirty="0"/>
              <a:t>  </a:t>
            </a:r>
            <a:r>
              <a:rPr lang="de-DE" dirty="0" err="1"/>
              <a:t>key</a:t>
            </a:r>
            <a:r>
              <a:rPr lang="de-DE" dirty="0"/>
              <a:t> Z_ViewAsDataSourceD.FieldD2,</a:t>
            </a:r>
          </a:p>
          <a:p>
            <a:r>
              <a:rPr lang="de-DE" dirty="0"/>
              <a:t>  </a:t>
            </a:r>
            <a:r>
              <a:rPr lang="de-DE" dirty="0" err="1"/>
              <a:t>key</a:t>
            </a:r>
            <a:r>
              <a:rPr lang="de-DE" dirty="0"/>
              <a:t> Z_ViewAsDataSourceE.FieldE2</a:t>
            </a:r>
          </a:p>
          <a:p>
            <a:r>
              <a:rPr lang="de-DE" dirty="0"/>
              <a:t>}</a:t>
            </a:r>
          </a:p>
          <a:p>
            <a:endParaRPr lang="de-DE" dirty="0"/>
          </a:p>
          <a:p>
            <a:r>
              <a:rPr lang="de-DE" dirty="0"/>
              <a:t>3.) </a:t>
            </a:r>
          </a:p>
          <a:p>
            <a:r>
              <a:rPr lang="de-DE" dirty="0"/>
              <a:t>@AbapCatalog.viewEnhancementCategory: [#NONE]</a:t>
            </a:r>
          </a:p>
          <a:p>
            <a:r>
              <a:rPr lang="de-DE" dirty="0"/>
              <a:t>@AccessControl.authorizationCheck: #NOT_REQUIRED</a:t>
            </a:r>
          </a:p>
          <a:p>
            <a:r>
              <a:rPr lang="de-DE" dirty="0"/>
              <a:t>@EndUserText.label: '</a:t>
            </a:r>
            <a:r>
              <a:rPr lang="de-DE" dirty="0" err="1"/>
              <a:t>Leftouter</a:t>
            </a:r>
            <a:r>
              <a:rPr lang="de-DE" dirty="0"/>
              <a:t> via </a:t>
            </a:r>
            <a:r>
              <a:rPr lang="de-DE" dirty="0" err="1"/>
              <a:t>Association</a:t>
            </a:r>
            <a:r>
              <a:rPr lang="de-DE" dirty="0"/>
              <a:t>'</a:t>
            </a:r>
          </a:p>
          <a:p>
            <a:r>
              <a:rPr lang="de-DE" dirty="0"/>
              <a:t>@Metadata.ignorePropagatedAnnotations: </a:t>
            </a:r>
            <a:r>
              <a:rPr lang="de-DE" dirty="0" err="1"/>
              <a:t>true</a:t>
            </a:r>
            <a:endParaRPr lang="de-DE" dirty="0"/>
          </a:p>
          <a:p>
            <a:r>
              <a:rPr lang="de-DE" dirty="0"/>
              <a:t>@ObjectModel.usageType:{</a:t>
            </a:r>
          </a:p>
          <a:p>
            <a:r>
              <a:rPr lang="de-DE" dirty="0"/>
              <a:t>    </a:t>
            </a:r>
            <a:r>
              <a:rPr lang="de-DE" dirty="0" err="1"/>
              <a:t>serviceQuality</a:t>
            </a:r>
            <a:r>
              <a:rPr lang="de-DE" dirty="0"/>
              <a:t>: #X,</a:t>
            </a:r>
          </a:p>
          <a:p>
            <a:r>
              <a:rPr lang="de-DE" dirty="0"/>
              <a:t>    </a:t>
            </a:r>
            <a:r>
              <a:rPr lang="de-DE" dirty="0" err="1"/>
              <a:t>sizeCategory</a:t>
            </a:r>
            <a:r>
              <a:rPr lang="de-DE" dirty="0"/>
              <a:t>: #S,</a:t>
            </a:r>
          </a:p>
          <a:p>
            <a:r>
              <a:rPr lang="de-DE" dirty="0"/>
              <a:t>    </a:t>
            </a:r>
            <a:r>
              <a:rPr lang="de-DE" dirty="0" err="1"/>
              <a:t>dataClass</a:t>
            </a:r>
            <a:r>
              <a:rPr lang="de-DE" dirty="0"/>
              <a:t>: #MIXED</a:t>
            </a:r>
          </a:p>
          <a:p>
            <a:r>
              <a:rPr lang="de-DE" dirty="0"/>
              <a:t>}</a:t>
            </a:r>
          </a:p>
          <a:p>
            <a:r>
              <a:rPr lang="de-DE" dirty="0" err="1"/>
              <a:t>define</a:t>
            </a:r>
            <a:r>
              <a:rPr lang="de-DE" dirty="0"/>
              <a:t> </a:t>
            </a:r>
            <a:r>
              <a:rPr lang="de-DE" dirty="0" err="1"/>
              <a:t>view</a:t>
            </a:r>
            <a:r>
              <a:rPr lang="de-DE" dirty="0"/>
              <a:t> </a:t>
            </a:r>
            <a:r>
              <a:rPr lang="de-DE" dirty="0" err="1"/>
              <a:t>entity</a:t>
            </a:r>
            <a:r>
              <a:rPr lang="de-DE" dirty="0"/>
              <a:t> ZI_JMLEFTOUTER </a:t>
            </a:r>
            <a:r>
              <a:rPr lang="de-DE" dirty="0" err="1"/>
              <a:t>as</a:t>
            </a:r>
            <a:r>
              <a:rPr lang="de-DE" dirty="0"/>
              <a:t> </a:t>
            </a:r>
            <a:r>
              <a:rPr lang="de-DE" dirty="0" err="1"/>
              <a:t>select</a:t>
            </a:r>
            <a:r>
              <a:rPr lang="de-DE" dirty="0"/>
              <a:t> from </a:t>
            </a:r>
            <a:r>
              <a:rPr lang="de-DE" dirty="0" err="1"/>
              <a:t>Z_ViewAsDataSourceD</a:t>
            </a:r>
            <a:r>
              <a:rPr lang="de-DE" dirty="0"/>
              <a:t> </a:t>
            </a:r>
            <a:r>
              <a:rPr lang="de-DE" dirty="0" err="1"/>
              <a:t>as</a:t>
            </a:r>
            <a:r>
              <a:rPr lang="de-DE" dirty="0"/>
              <a:t> </a:t>
            </a:r>
            <a:r>
              <a:rPr lang="de-DE" dirty="0" err="1"/>
              <a:t>sourceD</a:t>
            </a:r>
            <a:endParaRPr lang="de-DE" dirty="0"/>
          </a:p>
          <a:p>
            <a:r>
              <a:rPr lang="de-DE" dirty="0" err="1"/>
              <a:t>association</a:t>
            </a:r>
            <a:r>
              <a:rPr lang="de-DE" dirty="0"/>
              <a:t> [0..*] </a:t>
            </a:r>
            <a:r>
              <a:rPr lang="de-DE" dirty="0" err="1"/>
              <a:t>to</a:t>
            </a:r>
            <a:r>
              <a:rPr lang="de-DE" dirty="0"/>
              <a:t> </a:t>
            </a:r>
            <a:r>
              <a:rPr lang="de-DE" dirty="0" err="1"/>
              <a:t>Z_ViewAsDataSourceE</a:t>
            </a:r>
            <a:r>
              <a:rPr lang="de-DE" dirty="0"/>
              <a:t> </a:t>
            </a:r>
            <a:r>
              <a:rPr lang="de-DE" dirty="0" err="1"/>
              <a:t>as</a:t>
            </a:r>
            <a:r>
              <a:rPr lang="de-DE" dirty="0"/>
              <a:t> _</a:t>
            </a:r>
            <a:r>
              <a:rPr lang="de-DE" dirty="0" err="1"/>
              <a:t>sourceE</a:t>
            </a:r>
            <a:r>
              <a:rPr lang="de-DE" dirty="0"/>
              <a:t> on $projection.FieldD2 = _sourceE.FieldE1</a:t>
            </a:r>
          </a:p>
          <a:p>
            <a:r>
              <a:rPr lang="de-DE" dirty="0"/>
              <a:t>{</a:t>
            </a:r>
          </a:p>
          <a:p>
            <a:r>
              <a:rPr lang="de-DE" dirty="0"/>
              <a:t>    </a:t>
            </a:r>
            <a:r>
              <a:rPr lang="de-DE" dirty="0" err="1"/>
              <a:t>key</a:t>
            </a:r>
            <a:r>
              <a:rPr lang="de-DE" dirty="0"/>
              <a:t> FieldD1,</a:t>
            </a:r>
          </a:p>
          <a:p>
            <a:r>
              <a:rPr lang="de-DE" dirty="0"/>
              <a:t>    </a:t>
            </a:r>
            <a:r>
              <a:rPr lang="de-DE" dirty="0" err="1"/>
              <a:t>key</a:t>
            </a:r>
            <a:r>
              <a:rPr lang="de-DE" dirty="0"/>
              <a:t> FieldD2,</a:t>
            </a:r>
          </a:p>
          <a:p>
            <a:r>
              <a:rPr lang="de-DE" dirty="0"/>
              <a:t>    </a:t>
            </a:r>
            <a:r>
              <a:rPr lang="de-DE" dirty="0" err="1"/>
              <a:t>key</a:t>
            </a:r>
            <a:r>
              <a:rPr lang="de-DE" dirty="0"/>
              <a:t> _sourceE.FieldE2</a:t>
            </a:r>
          </a:p>
          <a:p>
            <a:r>
              <a:rPr lang="de-DE" dirty="0"/>
              <a:t>}</a:t>
            </a:r>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4882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 default </a:t>
            </a:r>
            <a:r>
              <a:rPr lang="en-US" dirty="0" err="1"/>
              <a:t>mit</a:t>
            </a:r>
            <a:r>
              <a:rPr lang="en-US" dirty="0"/>
              <a:t> </a:t>
            </a:r>
            <a:r>
              <a:rPr lang="en-US" dirty="0" err="1"/>
              <a:t>oder</a:t>
            </a:r>
            <a:r>
              <a:rPr lang="en-US" dirty="0"/>
              <a:t>  coalesce(:</a:t>
            </a:r>
            <a:r>
              <a:rPr lang="en-US" dirty="0" err="1"/>
              <a:t>p_some_value</a:t>
            </a:r>
            <a:r>
              <a:rPr lang="en-US" dirty="0"/>
              <a:t>, '</a:t>
            </a:r>
            <a:r>
              <a:rPr lang="en-US" dirty="0" err="1"/>
              <a:t>StandardValue</a:t>
            </a:r>
            <a:r>
              <a:rPr lang="en-US" dirty="0"/>
              <a:t>') as </a:t>
            </a:r>
            <a:r>
              <a:rPr lang="en-US" dirty="0" err="1"/>
              <a:t>parameter_with_default</a:t>
            </a:r>
            <a:r>
              <a:rPr lang="en-US" dirty="0"/>
              <a:t>, @Consumption.defaultValue: ‘’ </a:t>
            </a:r>
            <a:r>
              <a:rPr lang="en-US" dirty="0" err="1"/>
              <a:t>aber</a:t>
            </a:r>
            <a:r>
              <a:rPr lang="en-US" dirty="0"/>
              <a:t> </a:t>
            </a:r>
            <a:r>
              <a:rPr lang="en-US" dirty="0" err="1"/>
              <a:t>nur</a:t>
            </a:r>
            <a:r>
              <a:rPr lang="en-US" dirty="0"/>
              <a:t> für UI</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en-US" sz="1200" dirty="0" err="1"/>
              <a:t>Im</a:t>
            </a:r>
            <a:r>
              <a:rPr lang="en-US" sz="1200" dirty="0"/>
              <a:t> ABAP </a:t>
            </a:r>
            <a:r>
              <a:rPr lang="en-US" sz="1200" dirty="0" err="1"/>
              <a:t>sind</a:t>
            </a:r>
            <a:r>
              <a:rPr lang="en-US" sz="1200" dirty="0"/>
              <a:t> die </a:t>
            </a:r>
            <a:r>
              <a:rPr lang="en-US" sz="1200" dirty="0" err="1"/>
              <a:t>beiden</a:t>
            </a:r>
            <a:r>
              <a:rPr lang="en-US" sz="1200" dirty="0"/>
              <a:t> </a:t>
            </a:r>
            <a:r>
              <a:rPr lang="en-US" sz="1200" dirty="0" err="1"/>
              <a:t>unterschiedlichen</a:t>
            </a:r>
            <a:r>
              <a:rPr lang="en-US" sz="1200" dirty="0"/>
              <a:t> </a:t>
            </a:r>
            <a:r>
              <a:rPr lang="en-US" sz="1200" dirty="0" err="1"/>
              <a:t>Werte</a:t>
            </a:r>
            <a:r>
              <a:rPr lang="en-US" sz="1200" dirty="0"/>
              <a:t> </a:t>
            </a:r>
            <a:r>
              <a:rPr lang="en-US" sz="1200" dirty="0" err="1"/>
              <a:t>gleich</a:t>
            </a:r>
            <a:r>
              <a:rPr lang="en-US" sz="1200" dirty="0"/>
              <a:t>, </a:t>
            </a:r>
            <a:r>
              <a:rPr lang="en-US" sz="1200" dirty="0" err="1"/>
              <a:t>obwohl</a:t>
            </a:r>
            <a:r>
              <a:rPr lang="en-US" sz="1200" dirty="0"/>
              <a:t> </a:t>
            </a:r>
            <a:r>
              <a:rPr lang="en-US" sz="1200" dirty="0" err="1"/>
              <a:t>unterschiedliche</a:t>
            </a:r>
            <a:r>
              <a:rPr lang="en-US" sz="1200" dirty="0"/>
              <a:t> </a:t>
            </a:r>
            <a:r>
              <a:rPr lang="en-US" sz="1200" dirty="0" err="1"/>
              <a:t>Datentypen</a:t>
            </a:r>
            <a:r>
              <a:rPr lang="en-US" sz="1200" dirty="0"/>
              <a:t>. </a:t>
            </a:r>
            <a:r>
              <a:rPr lang="en-US" sz="1200" dirty="0" err="1"/>
              <a:t>Im</a:t>
            </a:r>
            <a:r>
              <a:rPr lang="en-US" sz="1200" dirty="0"/>
              <a:t> UI und Fiori  </a:t>
            </a:r>
            <a:r>
              <a:rPr lang="en-US" sz="1200" dirty="0" err="1"/>
              <a:t>sind</a:t>
            </a:r>
            <a:r>
              <a:rPr lang="en-US" sz="1200" dirty="0"/>
              <a:t> </a:t>
            </a:r>
            <a:r>
              <a:rPr lang="en-US" sz="1200" dirty="0" err="1"/>
              <a:t>sie</a:t>
            </a:r>
            <a:r>
              <a:rPr lang="en-US" sz="1200" dirty="0"/>
              <a:t> </a:t>
            </a:r>
            <a:r>
              <a:rPr lang="en-US" sz="1200" dirty="0" err="1"/>
              <a:t>nicht</a:t>
            </a:r>
            <a:r>
              <a:rPr lang="en-US" sz="1200" dirty="0"/>
              <a:t> </a:t>
            </a:r>
            <a:r>
              <a:rPr lang="en-US" sz="1200" dirty="0" err="1"/>
              <a:t>gleich</a:t>
            </a:r>
            <a:r>
              <a:rPr lang="en-US" sz="1200" dirty="0"/>
              <a:t>.</a:t>
            </a:r>
          </a:p>
          <a:p>
            <a:endParaRPr lang="de-DE" dirty="0"/>
          </a:p>
          <a:p>
            <a:r>
              <a:rPr lang="de-DE" dirty="0"/>
              <a:t>*####################################################################</a:t>
            </a:r>
          </a:p>
          <a:p>
            <a:endParaRPr lang="de-DE" dirty="0"/>
          </a:p>
          <a:p>
            <a:r>
              <a:rPr lang="de-DE" dirty="0"/>
              <a:t>SELECT </a:t>
            </a:r>
            <a:r>
              <a:rPr lang="de-DE" dirty="0" err="1"/>
              <a:t>z_viewwithdifferentdatatypes~castnumc</a:t>
            </a:r>
            <a:endParaRPr lang="de-DE" dirty="0"/>
          </a:p>
          <a:p>
            <a:r>
              <a:rPr lang="de-DE" dirty="0"/>
              <a:t>  FROM </a:t>
            </a:r>
            <a:r>
              <a:rPr lang="de-DE" dirty="0" err="1"/>
              <a:t>z_viewwithdifferentdatatypes</a:t>
            </a:r>
            <a:endParaRPr lang="de-DE" dirty="0"/>
          </a:p>
          <a:p>
            <a:r>
              <a:rPr lang="de-DE" dirty="0"/>
              <a:t>  WHERE </a:t>
            </a:r>
            <a:r>
              <a:rPr lang="de-DE" dirty="0" err="1"/>
              <a:t>z_viewwithdifferentdatatypes~castnumc</a:t>
            </a:r>
            <a:r>
              <a:rPr lang="de-DE" dirty="0"/>
              <a:t> IS INITIAL</a:t>
            </a:r>
          </a:p>
          <a:p>
            <a:r>
              <a:rPr lang="de-DE" dirty="0"/>
              <a:t>  INTO TABLE @DATA(lt_castnumc_1).</a:t>
            </a:r>
          </a:p>
          <a:p>
            <a:endParaRPr lang="de-DE" dirty="0"/>
          </a:p>
          <a:p>
            <a:r>
              <a:rPr lang="de-DE" dirty="0"/>
              <a:t>SELECT z_viewwithdifferentdatatypes~numc0000000000</a:t>
            </a:r>
          </a:p>
          <a:p>
            <a:r>
              <a:rPr lang="de-DE" dirty="0"/>
              <a:t>  FROM </a:t>
            </a:r>
            <a:r>
              <a:rPr lang="de-DE" dirty="0" err="1"/>
              <a:t>z_viewwithdifferentdatatypes</a:t>
            </a:r>
            <a:endParaRPr lang="de-DE" dirty="0"/>
          </a:p>
          <a:p>
            <a:r>
              <a:rPr lang="de-DE" dirty="0"/>
              <a:t>  WHERE z_viewwithdifferentdatatypes~numc0000000000 IS INITIAL</a:t>
            </a:r>
          </a:p>
          <a:p>
            <a:r>
              <a:rPr lang="de-DE" dirty="0"/>
              <a:t>  INTO TABLE @DATA(lt_castnumc_2).</a:t>
            </a:r>
          </a:p>
          <a:p>
            <a:endParaRPr lang="de-DE" dirty="0"/>
          </a:p>
          <a:p>
            <a:r>
              <a:rPr lang="de-DE" dirty="0"/>
              <a:t>SELECT </a:t>
            </a:r>
            <a:r>
              <a:rPr lang="de-DE" dirty="0" err="1"/>
              <a:t>z_viewwithdifferentdatatypes~castchar</a:t>
            </a:r>
            <a:endParaRPr lang="de-DE" dirty="0"/>
          </a:p>
          <a:p>
            <a:r>
              <a:rPr lang="de-DE" dirty="0"/>
              <a:t>  FROM </a:t>
            </a:r>
            <a:r>
              <a:rPr lang="de-DE" dirty="0" err="1"/>
              <a:t>z_viewwithdifferentdatatypes</a:t>
            </a:r>
            <a:endParaRPr lang="de-DE" dirty="0"/>
          </a:p>
          <a:p>
            <a:r>
              <a:rPr lang="de-DE" dirty="0"/>
              <a:t>  WHERE </a:t>
            </a:r>
            <a:r>
              <a:rPr lang="de-DE" dirty="0" err="1"/>
              <a:t>z_viewwithdifferentdatatypes~castchar</a:t>
            </a:r>
            <a:r>
              <a:rPr lang="de-DE" dirty="0"/>
              <a:t> IS INITIAL</a:t>
            </a:r>
          </a:p>
          <a:p>
            <a:r>
              <a:rPr lang="de-DE" dirty="0"/>
              <a:t>  INTO TABLE @DATA(lt_castnumc_3).</a:t>
            </a:r>
          </a:p>
          <a:p>
            <a:endParaRPr lang="de-DE" dirty="0"/>
          </a:p>
          <a:p>
            <a:r>
              <a:rPr lang="de-DE" dirty="0"/>
              <a:t>SELECT z_viewwithdifferentdatatypes~char0000000000</a:t>
            </a:r>
          </a:p>
          <a:p>
            <a:r>
              <a:rPr lang="de-DE" dirty="0"/>
              <a:t>  FROM </a:t>
            </a:r>
            <a:r>
              <a:rPr lang="de-DE" dirty="0" err="1"/>
              <a:t>z_viewwithdifferentdatatypes</a:t>
            </a:r>
            <a:endParaRPr lang="de-DE" dirty="0"/>
          </a:p>
          <a:p>
            <a:r>
              <a:rPr lang="de-DE" dirty="0"/>
              <a:t>  WHERE z_viewwithdifferentdatatypes~char0000000000 IS INITIAL</a:t>
            </a:r>
          </a:p>
          <a:p>
            <a:r>
              <a:rPr lang="de-DE" dirty="0"/>
              <a:t>  INTO TABLE @DATA(lt_castnumc_4).</a:t>
            </a:r>
          </a:p>
          <a:p>
            <a:endParaRPr lang="de-DE" dirty="0"/>
          </a:p>
          <a:p>
            <a:r>
              <a:rPr lang="de-DE" dirty="0"/>
              <a:t>SELECT *</a:t>
            </a:r>
          </a:p>
          <a:p>
            <a:r>
              <a:rPr lang="de-DE" dirty="0"/>
              <a:t>  FROM </a:t>
            </a:r>
            <a:r>
              <a:rPr lang="de-DE" dirty="0" err="1"/>
              <a:t>z_viewwithdifferentdatatypes</a:t>
            </a:r>
            <a:endParaRPr lang="de-DE" dirty="0"/>
          </a:p>
          <a:p>
            <a:r>
              <a:rPr lang="de-DE" dirty="0"/>
              <a:t>  INTO TABLE @DATA(lt_castnumc_5).</a:t>
            </a:r>
          </a:p>
          <a:p>
            <a:endParaRPr lang="de-DE" dirty="0"/>
          </a:p>
          <a:p>
            <a:r>
              <a:rPr lang="de-DE" dirty="0"/>
              <a:t>SELECT SINGLE *</a:t>
            </a:r>
          </a:p>
          <a:p>
            <a:r>
              <a:rPr lang="de-DE" dirty="0"/>
              <a:t>  FROM </a:t>
            </a:r>
            <a:r>
              <a:rPr lang="de-DE" dirty="0" err="1"/>
              <a:t>z_viewwithdifferentdatatypes</a:t>
            </a:r>
            <a:endParaRPr lang="de-DE" dirty="0"/>
          </a:p>
          <a:p>
            <a:r>
              <a:rPr lang="de-DE" dirty="0"/>
              <a:t>  WHERE </a:t>
            </a:r>
            <a:r>
              <a:rPr lang="de-DE" dirty="0" err="1"/>
              <a:t>z_viewwithdifferentdatatypes~castchar</a:t>
            </a:r>
            <a:r>
              <a:rPr lang="de-DE" dirty="0"/>
              <a:t> NE z_viewwithdifferentdatatypes~numc0000000000</a:t>
            </a:r>
          </a:p>
          <a:p>
            <a:r>
              <a:rPr lang="de-DE" dirty="0"/>
              <a:t>  INTO @DATA(ls_castnumc_6).</a:t>
            </a:r>
          </a:p>
          <a:p>
            <a:endParaRPr lang="de-DE" dirty="0"/>
          </a:p>
          <a:p>
            <a:r>
              <a:rPr lang="de-DE" dirty="0"/>
              <a:t>IF ( ls_castnumc_6-castchar EQ ls_castnumc_6-numc0000000000 ).</a:t>
            </a:r>
          </a:p>
          <a:p>
            <a:r>
              <a:rPr lang="de-DE" dirty="0"/>
              <a:t>  BREAK-POINT ##NO_BREAK.</a:t>
            </a:r>
          </a:p>
          <a:p>
            <a:r>
              <a:rPr lang="de-DE" dirty="0"/>
              <a:t>ELSE.</a:t>
            </a:r>
          </a:p>
          <a:p>
            <a:r>
              <a:rPr lang="de-DE" dirty="0"/>
              <a:t>  BREAK-POINT ##NO_BREAK.</a:t>
            </a:r>
          </a:p>
          <a:p>
            <a:r>
              <a:rPr lang="de-DE" dirty="0"/>
              <a:t>ENDIF.</a:t>
            </a:r>
          </a:p>
          <a:p>
            <a:endParaRPr lang="de-DE" dirty="0"/>
          </a:p>
          <a:p>
            <a:r>
              <a:rPr lang="de-DE" dirty="0"/>
              <a:t>SELECT SINGLE *</a:t>
            </a:r>
          </a:p>
          <a:p>
            <a:r>
              <a:rPr lang="de-DE" dirty="0"/>
              <a:t>  FROM </a:t>
            </a:r>
            <a:r>
              <a:rPr lang="de-DE" dirty="0" err="1"/>
              <a:t>z_viewwithdifferentdatatypes</a:t>
            </a:r>
            <a:endParaRPr lang="de-DE" dirty="0"/>
          </a:p>
          <a:p>
            <a:r>
              <a:rPr lang="de-DE" dirty="0"/>
              <a:t>  WHERE </a:t>
            </a:r>
            <a:r>
              <a:rPr lang="de-DE" dirty="0" err="1"/>
              <a:t>z_viewwithdifferentdatatypes~castchar</a:t>
            </a:r>
            <a:r>
              <a:rPr lang="de-DE" dirty="0"/>
              <a:t> EQ z_viewwithdifferentdatatypes~numc0000000000</a:t>
            </a:r>
          </a:p>
          <a:p>
            <a:r>
              <a:rPr lang="de-DE" dirty="0"/>
              <a:t>  INTO @DATA(ls_castnumc_7).</a:t>
            </a:r>
          </a:p>
          <a:p>
            <a:endParaRPr lang="de-DE" dirty="0"/>
          </a:p>
          <a:p>
            <a:r>
              <a:rPr lang="de-DE" dirty="0"/>
              <a:t>BREAK-POINT ##NO_BREAK.</a:t>
            </a:r>
          </a:p>
          <a:p>
            <a:endParaRPr lang="de-DE" dirty="0"/>
          </a:p>
          <a:p>
            <a:endParaRPr lang="de-DE" dirty="0"/>
          </a:p>
          <a:p>
            <a:endParaRPr lang="de-DE" dirty="0"/>
          </a:p>
          <a:p>
            <a:r>
              <a:rPr lang="de-DE" dirty="0"/>
              <a:t>ZUSATZAUFGABE:</a:t>
            </a:r>
          </a:p>
          <a:p>
            <a:r>
              <a:rPr lang="de-DE" dirty="0"/>
              <a:t>--------------------------------------------------</a:t>
            </a:r>
          </a:p>
          <a:p>
            <a:endParaRPr lang="de-DE" dirty="0"/>
          </a:p>
          <a:p>
            <a:endParaRPr lang="de-DE" dirty="0"/>
          </a:p>
          <a:p>
            <a:r>
              <a:rPr lang="de-DE" dirty="0" err="1"/>
              <a:t>AccessControl.authorizationCheck</a:t>
            </a:r>
            <a:r>
              <a:rPr lang="de-DE" dirty="0"/>
              <a:t>: #NOT_REQUIRED</a:t>
            </a:r>
          </a:p>
          <a:p>
            <a:r>
              <a:rPr lang="de-DE" dirty="0"/>
              <a:t>@EndUserText.label: 'Interface View </a:t>
            </a:r>
            <a:r>
              <a:rPr lang="de-DE" dirty="0" err="1"/>
              <a:t>SFlight</a:t>
            </a:r>
            <a:r>
              <a:rPr lang="de-DE" dirty="0"/>
              <a:t> </a:t>
            </a:r>
            <a:r>
              <a:rPr lang="de-DE" dirty="0" err="1"/>
              <a:t>with</a:t>
            </a:r>
            <a:r>
              <a:rPr lang="de-DE" dirty="0"/>
              <a:t> Date </a:t>
            </a:r>
            <a:r>
              <a:rPr lang="de-DE" dirty="0" err="1"/>
              <a:t>Conversion</a:t>
            </a:r>
            <a:r>
              <a:rPr lang="de-DE" dirty="0"/>
              <a:t>'</a:t>
            </a:r>
          </a:p>
          <a:p>
            <a:r>
              <a:rPr lang="de-DE" dirty="0" err="1"/>
              <a:t>define</a:t>
            </a:r>
            <a:r>
              <a:rPr lang="de-DE" dirty="0"/>
              <a:t> </a:t>
            </a:r>
            <a:r>
              <a:rPr lang="de-DE" dirty="0" err="1"/>
              <a:t>view</a:t>
            </a:r>
            <a:r>
              <a:rPr lang="de-DE" dirty="0"/>
              <a:t> </a:t>
            </a:r>
            <a:r>
              <a:rPr lang="de-DE" dirty="0" err="1"/>
              <a:t>entity</a:t>
            </a:r>
            <a:r>
              <a:rPr lang="de-DE" dirty="0"/>
              <a:t> ZILAN_SFLIGHT_W_CONVERSION</a:t>
            </a:r>
          </a:p>
          <a:p>
            <a:r>
              <a:rPr lang="de-DE" dirty="0"/>
              <a:t>  </a:t>
            </a:r>
            <a:r>
              <a:rPr lang="de-DE" dirty="0" err="1"/>
              <a:t>as</a:t>
            </a:r>
            <a:r>
              <a:rPr lang="de-DE" dirty="0"/>
              <a:t> </a:t>
            </a:r>
            <a:r>
              <a:rPr lang="de-DE" dirty="0" err="1"/>
              <a:t>select</a:t>
            </a:r>
            <a:r>
              <a:rPr lang="de-DE" dirty="0"/>
              <a:t> from ZI_SFLIGHT</a:t>
            </a:r>
          </a:p>
          <a:p>
            <a:r>
              <a:rPr lang="de-DE" dirty="0"/>
              <a:t>{</a:t>
            </a:r>
          </a:p>
          <a:p>
            <a:r>
              <a:rPr lang="de-DE" dirty="0"/>
              <a:t>  </a:t>
            </a:r>
            <a:r>
              <a:rPr lang="de-DE" dirty="0" err="1"/>
              <a:t>Carrid</a:t>
            </a:r>
            <a:r>
              <a:rPr lang="de-DE" dirty="0"/>
              <a:t>,</a:t>
            </a:r>
          </a:p>
          <a:p>
            <a:r>
              <a:rPr lang="de-DE" dirty="0"/>
              <a:t>  </a:t>
            </a:r>
            <a:r>
              <a:rPr lang="de-DE" dirty="0" err="1"/>
              <a:t>Connid</a:t>
            </a:r>
            <a:r>
              <a:rPr lang="de-DE" dirty="0"/>
              <a:t>,</a:t>
            </a:r>
          </a:p>
          <a:p>
            <a:r>
              <a:rPr lang="de-DE" dirty="0"/>
              <a:t>  </a:t>
            </a:r>
            <a:r>
              <a:rPr lang="de-DE" dirty="0" err="1"/>
              <a:t>Fldate</a:t>
            </a:r>
            <a:r>
              <a:rPr lang="de-DE" dirty="0"/>
              <a:t>,</a:t>
            </a:r>
          </a:p>
          <a:p>
            <a:r>
              <a:rPr lang="de-DE" dirty="0"/>
              <a:t>  Price,</a:t>
            </a:r>
          </a:p>
          <a:p>
            <a:r>
              <a:rPr lang="de-DE" dirty="0"/>
              <a:t>  Currency,</a:t>
            </a:r>
          </a:p>
          <a:p>
            <a:r>
              <a:rPr lang="de-DE" dirty="0"/>
              <a:t>  </a:t>
            </a:r>
            <a:r>
              <a:rPr lang="de-DE" dirty="0" err="1"/>
              <a:t>Planetype</a:t>
            </a:r>
            <a:r>
              <a:rPr lang="de-DE" dirty="0"/>
              <a:t>,</a:t>
            </a:r>
          </a:p>
          <a:p>
            <a:r>
              <a:rPr lang="de-DE" dirty="0"/>
              <a:t>  </a:t>
            </a:r>
            <a:r>
              <a:rPr lang="de-DE" dirty="0" err="1"/>
              <a:t>Seatsmax</a:t>
            </a:r>
            <a:r>
              <a:rPr lang="de-DE" dirty="0"/>
              <a:t>,</a:t>
            </a:r>
          </a:p>
          <a:p>
            <a:r>
              <a:rPr lang="de-DE" dirty="0"/>
              <a:t>  </a:t>
            </a:r>
            <a:r>
              <a:rPr lang="de-DE" dirty="0" err="1"/>
              <a:t>Seatsocc</a:t>
            </a:r>
            <a:r>
              <a:rPr lang="de-DE" dirty="0"/>
              <a:t>,</a:t>
            </a:r>
          </a:p>
          <a:p>
            <a:r>
              <a:rPr lang="de-DE" dirty="0"/>
              <a:t>  </a:t>
            </a:r>
            <a:r>
              <a:rPr lang="de-DE" dirty="0" err="1"/>
              <a:t>Paymentsum</a:t>
            </a:r>
            <a:r>
              <a:rPr lang="de-DE" dirty="0"/>
              <a:t>,</a:t>
            </a:r>
          </a:p>
          <a:p>
            <a:r>
              <a:rPr lang="de-DE" dirty="0"/>
              <a:t>  </a:t>
            </a:r>
            <a:r>
              <a:rPr lang="de-DE" dirty="0" err="1"/>
              <a:t>SeatsmaxB</a:t>
            </a:r>
            <a:r>
              <a:rPr lang="de-DE" dirty="0"/>
              <a:t>,</a:t>
            </a:r>
          </a:p>
          <a:p>
            <a:r>
              <a:rPr lang="de-DE" dirty="0"/>
              <a:t>  </a:t>
            </a:r>
            <a:r>
              <a:rPr lang="de-DE" dirty="0" err="1"/>
              <a:t>SeatsoccB</a:t>
            </a:r>
            <a:r>
              <a:rPr lang="de-DE" dirty="0"/>
              <a:t>,</a:t>
            </a:r>
          </a:p>
          <a:p>
            <a:r>
              <a:rPr lang="de-DE" dirty="0"/>
              <a:t>  </a:t>
            </a:r>
            <a:r>
              <a:rPr lang="de-DE" dirty="0" err="1"/>
              <a:t>SeatsmaxF</a:t>
            </a:r>
            <a:r>
              <a:rPr lang="de-DE" dirty="0"/>
              <a:t>,</a:t>
            </a:r>
          </a:p>
          <a:p>
            <a:r>
              <a:rPr lang="de-DE" dirty="0"/>
              <a:t>  </a:t>
            </a:r>
            <a:r>
              <a:rPr lang="de-DE" dirty="0" err="1"/>
              <a:t>SeatsoccF</a:t>
            </a:r>
            <a:r>
              <a:rPr lang="de-DE" dirty="0"/>
              <a:t>,</a:t>
            </a:r>
          </a:p>
          <a:p>
            <a:r>
              <a:rPr lang="de-DE" dirty="0"/>
              <a:t>  </a:t>
            </a:r>
            <a:r>
              <a:rPr lang="de-DE" dirty="0" err="1"/>
              <a:t>tstmp_to_dats</a:t>
            </a:r>
            <a:r>
              <a:rPr lang="de-DE" dirty="0"/>
              <a:t>( cast(</a:t>
            </a:r>
            <a:r>
              <a:rPr lang="de-DE" dirty="0" err="1"/>
              <a:t>CreatedAt</a:t>
            </a:r>
            <a:r>
              <a:rPr lang="de-DE" dirty="0"/>
              <a:t> </a:t>
            </a:r>
            <a:r>
              <a:rPr lang="de-DE" dirty="0" err="1"/>
              <a:t>as</a:t>
            </a:r>
            <a:r>
              <a:rPr lang="de-DE" dirty="0"/>
              <a:t> </a:t>
            </a:r>
            <a:r>
              <a:rPr lang="de-DE" dirty="0" err="1"/>
              <a:t>abap.dec</a:t>
            </a:r>
            <a:r>
              <a:rPr lang="de-DE" dirty="0"/>
              <a:t>(15)),</a:t>
            </a:r>
          </a:p>
          <a:p>
            <a:r>
              <a:rPr lang="de-DE" dirty="0"/>
              <a:t>                 </a:t>
            </a:r>
            <a:r>
              <a:rPr lang="de-DE" dirty="0" err="1"/>
              <a:t>abap_system_timezone</a:t>
            </a:r>
            <a:r>
              <a:rPr lang="de-DE" dirty="0"/>
              <a:t>( $session.</a:t>
            </a:r>
            <a:r>
              <a:rPr lang="de-DE" dirty="0" err="1"/>
              <a:t>client</a:t>
            </a:r>
            <a:r>
              <a:rPr lang="de-DE" dirty="0"/>
              <a:t>,'NULL' ),</a:t>
            </a:r>
          </a:p>
          <a:p>
            <a:r>
              <a:rPr lang="de-DE" dirty="0"/>
              <a:t>                 $</a:t>
            </a:r>
            <a:r>
              <a:rPr lang="de-DE" dirty="0" err="1"/>
              <a:t>session.client</a:t>
            </a:r>
            <a:r>
              <a:rPr lang="de-DE" dirty="0"/>
              <a:t>,</a:t>
            </a:r>
          </a:p>
          <a:p>
            <a:r>
              <a:rPr lang="de-DE" dirty="0"/>
              <a:t>                 'NULL' )   </a:t>
            </a:r>
            <a:r>
              <a:rPr lang="de-DE" dirty="0" err="1"/>
              <a:t>as</a:t>
            </a:r>
            <a:r>
              <a:rPr lang="de-DE" dirty="0"/>
              <a:t> </a:t>
            </a:r>
            <a:r>
              <a:rPr lang="de-DE" dirty="0" err="1"/>
              <a:t>CreatedAtDate</a:t>
            </a:r>
            <a:r>
              <a:rPr lang="de-DE" dirty="0"/>
              <a:t>,</a:t>
            </a:r>
          </a:p>
          <a:p>
            <a:r>
              <a:rPr lang="de-DE" dirty="0"/>
              <a:t>  </a:t>
            </a:r>
            <a:r>
              <a:rPr lang="de-DE" dirty="0" err="1"/>
              <a:t>CreatedBy</a:t>
            </a:r>
            <a:r>
              <a:rPr lang="de-DE" dirty="0"/>
              <a:t>,</a:t>
            </a:r>
          </a:p>
          <a:p>
            <a:r>
              <a:rPr lang="de-DE" dirty="0"/>
              <a:t>  </a:t>
            </a:r>
            <a:r>
              <a:rPr lang="de-DE" dirty="0" err="1"/>
              <a:t>tstmp_to_dats</a:t>
            </a:r>
            <a:r>
              <a:rPr lang="de-DE" dirty="0"/>
              <a:t>( cast(</a:t>
            </a:r>
            <a:r>
              <a:rPr lang="de-DE" dirty="0" err="1"/>
              <a:t>LastChangedAt</a:t>
            </a:r>
            <a:r>
              <a:rPr lang="de-DE" dirty="0"/>
              <a:t> </a:t>
            </a:r>
            <a:r>
              <a:rPr lang="de-DE" dirty="0" err="1"/>
              <a:t>as</a:t>
            </a:r>
            <a:r>
              <a:rPr lang="de-DE" dirty="0"/>
              <a:t> </a:t>
            </a:r>
            <a:r>
              <a:rPr lang="de-DE" dirty="0" err="1"/>
              <a:t>abap.dec</a:t>
            </a:r>
            <a:r>
              <a:rPr lang="de-DE" dirty="0"/>
              <a:t>(15)),</a:t>
            </a:r>
          </a:p>
          <a:p>
            <a:r>
              <a:rPr lang="de-DE" dirty="0"/>
              <a:t>                 </a:t>
            </a:r>
            <a:r>
              <a:rPr lang="de-DE" dirty="0" err="1"/>
              <a:t>abap_system_timezone</a:t>
            </a:r>
            <a:r>
              <a:rPr lang="de-DE" dirty="0"/>
              <a:t>( $session.</a:t>
            </a:r>
            <a:r>
              <a:rPr lang="de-DE" dirty="0" err="1"/>
              <a:t>client</a:t>
            </a:r>
            <a:r>
              <a:rPr lang="de-DE" dirty="0"/>
              <a:t>,'NULL' ),</a:t>
            </a:r>
          </a:p>
          <a:p>
            <a:r>
              <a:rPr lang="de-DE" dirty="0"/>
              <a:t>                 $</a:t>
            </a:r>
            <a:r>
              <a:rPr lang="de-DE" dirty="0" err="1"/>
              <a:t>session.client</a:t>
            </a:r>
            <a:r>
              <a:rPr lang="de-DE" dirty="0"/>
              <a:t>,</a:t>
            </a:r>
          </a:p>
          <a:p>
            <a:r>
              <a:rPr lang="de-DE" dirty="0"/>
              <a:t>                 'NULL' )   </a:t>
            </a:r>
            <a:r>
              <a:rPr lang="de-DE" dirty="0" err="1"/>
              <a:t>as</a:t>
            </a:r>
            <a:r>
              <a:rPr lang="de-DE" dirty="0"/>
              <a:t> </a:t>
            </a:r>
            <a:r>
              <a:rPr lang="de-DE" dirty="0" err="1"/>
              <a:t>LastChangedAtDate</a:t>
            </a:r>
            <a:r>
              <a:rPr lang="de-DE" dirty="0"/>
              <a:t>, </a:t>
            </a:r>
          </a:p>
          <a:p>
            <a:r>
              <a:rPr lang="de-DE" dirty="0"/>
              <a:t>  </a:t>
            </a:r>
            <a:r>
              <a:rPr lang="de-DE" dirty="0" err="1"/>
              <a:t>LastChangedBy</a:t>
            </a:r>
            <a:r>
              <a:rPr lang="de-DE" dirty="0"/>
              <a:t>,</a:t>
            </a:r>
          </a:p>
          <a:p>
            <a:r>
              <a:rPr lang="de-DE" dirty="0"/>
              <a:t>  </a:t>
            </a:r>
            <a:r>
              <a:rPr lang="de-DE" dirty="0" err="1"/>
              <a:t>tstmp_to_dats</a:t>
            </a:r>
            <a:r>
              <a:rPr lang="de-DE" dirty="0"/>
              <a:t>( cast(</a:t>
            </a:r>
            <a:r>
              <a:rPr lang="de-DE" dirty="0" err="1"/>
              <a:t>LocalLastChangedAt</a:t>
            </a:r>
            <a:r>
              <a:rPr lang="de-DE" dirty="0"/>
              <a:t> </a:t>
            </a:r>
            <a:r>
              <a:rPr lang="de-DE" dirty="0" err="1"/>
              <a:t>as</a:t>
            </a:r>
            <a:r>
              <a:rPr lang="de-DE" dirty="0"/>
              <a:t> </a:t>
            </a:r>
            <a:r>
              <a:rPr lang="de-DE" dirty="0" err="1"/>
              <a:t>abap.dec</a:t>
            </a:r>
            <a:r>
              <a:rPr lang="de-DE" dirty="0"/>
              <a:t>(15)),</a:t>
            </a:r>
          </a:p>
          <a:p>
            <a:r>
              <a:rPr lang="de-DE" dirty="0"/>
              <a:t>                 </a:t>
            </a:r>
            <a:r>
              <a:rPr lang="de-DE" dirty="0" err="1"/>
              <a:t>abap_system_timezone</a:t>
            </a:r>
            <a:r>
              <a:rPr lang="de-DE" dirty="0"/>
              <a:t>( $session.</a:t>
            </a:r>
            <a:r>
              <a:rPr lang="de-DE" dirty="0" err="1"/>
              <a:t>client</a:t>
            </a:r>
            <a:r>
              <a:rPr lang="de-DE" dirty="0"/>
              <a:t>,'NULL' ),</a:t>
            </a:r>
          </a:p>
          <a:p>
            <a:r>
              <a:rPr lang="de-DE" dirty="0"/>
              <a:t>                 $</a:t>
            </a:r>
            <a:r>
              <a:rPr lang="de-DE" dirty="0" err="1"/>
              <a:t>session.client</a:t>
            </a:r>
            <a:r>
              <a:rPr lang="de-DE" dirty="0"/>
              <a:t>,</a:t>
            </a:r>
          </a:p>
          <a:p>
            <a:r>
              <a:rPr lang="de-DE" dirty="0"/>
              <a:t>                 'NULL' )   </a:t>
            </a:r>
            <a:r>
              <a:rPr lang="de-DE" dirty="0" err="1"/>
              <a:t>as</a:t>
            </a:r>
            <a:r>
              <a:rPr lang="de-DE" dirty="0"/>
              <a:t> </a:t>
            </a:r>
            <a:r>
              <a:rPr lang="de-DE" dirty="0" err="1"/>
              <a:t>LocalLastChangedAtDate</a:t>
            </a:r>
            <a:r>
              <a:rPr lang="de-DE" dirty="0"/>
              <a:t>,   </a:t>
            </a:r>
          </a:p>
          <a:p>
            <a:r>
              <a:rPr lang="de-DE" dirty="0"/>
              <a:t>                 </a:t>
            </a:r>
          </a:p>
          <a:p>
            <a:r>
              <a:rPr lang="de-DE" dirty="0"/>
              <a:t>  _Booking</a:t>
            </a:r>
          </a:p>
          <a:p>
            <a:r>
              <a:rPr lang="de-DE" dirty="0"/>
              <a: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92001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dirty="0">
                <a:solidFill>
                  <a:srgbClr val="CCCCCC"/>
                </a:solidFill>
                <a:effectLst/>
                <a:highlight>
                  <a:srgbClr val="181818"/>
                </a:highlight>
                <a:latin typeface="Segoe WPC"/>
              </a:rPr>
              <a:t>Dieser CDS View ZI_PRODUCTS_000 ist eine Datenmodellierungskomponente in SAP ABAP, die für die Bereitstellung einer Wertehilfe für Produkte konzipiert ist. Er selektiert Daten aus der Quelltabelle </a:t>
            </a:r>
            <a:r>
              <a:rPr lang="de-DE" b="0" i="0" dirty="0" err="1">
                <a:solidFill>
                  <a:srgbClr val="CCCCCC"/>
                </a:solidFill>
                <a:effectLst/>
                <a:highlight>
                  <a:srgbClr val="181818"/>
                </a:highlight>
                <a:latin typeface="Segoe WPC"/>
              </a:rPr>
              <a:t>I_Product</a:t>
            </a:r>
            <a:r>
              <a:rPr lang="de-DE" b="0" i="0" dirty="0">
                <a:solidFill>
                  <a:srgbClr val="CCCCCC"/>
                </a:solidFill>
                <a:effectLst/>
                <a:highlight>
                  <a:srgbClr val="181818"/>
                </a:highlight>
                <a:latin typeface="Segoe WPC"/>
              </a:rPr>
              <a:t> und passt diese an spezifische Anforderungen an. Hier sind die Hauptfunktionen und Merkmale des CDS Views:</a:t>
            </a:r>
          </a:p>
          <a:p>
            <a:pPr algn="l">
              <a:buFont typeface="Arial" panose="020B0604020202020204" pitchFamily="34" charset="0"/>
              <a:buChar char="•"/>
            </a:pPr>
            <a:r>
              <a:rPr lang="de-DE" b="1" i="0" dirty="0">
                <a:solidFill>
                  <a:srgbClr val="CCCCCC"/>
                </a:solidFill>
                <a:effectLst/>
                <a:highlight>
                  <a:srgbClr val="181818"/>
                </a:highlight>
                <a:latin typeface="Segoe WPC"/>
              </a:rPr>
              <a:t>Produktinformationen</a:t>
            </a:r>
            <a:r>
              <a:rPr lang="de-DE" b="0" i="0" dirty="0">
                <a:solidFill>
                  <a:srgbClr val="CCCCCC"/>
                </a:solidFill>
                <a:effectLst/>
                <a:highlight>
                  <a:srgbClr val="181818"/>
                </a:highlight>
                <a:latin typeface="Segoe WPC"/>
              </a:rPr>
              <a:t>: Der View liefert Informationen zu Produkten, einschließlich der Produkt-ID (</a:t>
            </a:r>
            <a:r>
              <a:rPr lang="de-DE" b="0" i="0" dirty="0" err="1">
                <a:solidFill>
                  <a:srgbClr val="CCCCCC"/>
                </a:solidFill>
                <a:effectLst/>
                <a:highlight>
                  <a:srgbClr val="181818"/>
                </a:highlight>
                <a:latin typeface="Segoe WPC"/>
              </a:rPr>
              <a:t>Product</a:t>
            </a:r>
            <a:r>
              <a:rPr lang="de-DE" b="0" i="0" dirty="0">
                <a:solidFill>
                  <a:srgbClr val="CCCCCC"/>
                </a:solidFill>
                <a:effectLst/>
                <a:highlight>
                  <a:srgbClr val="181818"/>
                </a:highlight>
                <a:latin typeface="Segoe WPC"/>
              </a:rPr>
              <a:t>), des Produktnamens (</a:t>
            </a:r>
            <a:r>
              <a:rPr lang="de-DE" b="0" i="0" dirty="0" err="1">
                <a:solidFill>
                  <a:srgbClr val="CCCCCC"/>
                </a:solidFill>
                <a:effectLst/>
                <a:highlight>
                  <a:srgbClr val="181818"/>
                </a:highlight>
                <a:latin typeface="Segoe WPC"/>
              </a:rPr>
              <a:t>ProductText</a:t>
            </a:r>
            <a:r>
              <a:rPr lang="de-DE" b="0" i="0" dirty="0">
                <a:solidFill>
                  <a:srgbClr val="CCCCCC"/>
                </a:solidFill>
                <a:effectLst/>
                <a:highlight>
                  <a:srgbClr val="181818"/>
                </a:highlight>
                <a:latin typeface="Segoe WPC"/>
              </a:rPr>
              <a:t>), des Preises (Price), der Währung (Currency), der Produktgruppe (</a:t>
            </a:r>
            <a:r>
              <a:rPr lang="de-DE" b="0" i="0" dirty="0" err="1">
                <a:solidFill>
                  <a:srgbClr val="CCCCCC"/>
                </a:solidFill>
                <a:effectLst/>
                <a:highlight>
                  <a:srgbClr val="181818"/>
                </a:highlight>
                <a:latin typeface="Segoe WPC"/>
              </a:rPr>
              <a:t>ProductGroup</a:t>
            </a:r>
            <a:r>
              <a:rPr lang="de-DE" b="0" i="0" dirty="0">
                <a:solidFill>
                  <a:srgbClr val="CCCCCC"/>
                </a:solidFill>
                <a:effectLst/>
                <a:highlight>
                  <a:srgbClr val="181818"/>
                </a:highlight>
                <a:latin typeface="Segoe WPC"/>
              </a:rPr>
              <a:t>) und der Basiseinheit (</a:t>
            </a:r>
            <a:r>
              <a:rPr lang="de-DE" b="0" i="0" dirty="0" err="1">
                <a:solidFill>
                  <a:srgbClr val="CCCCCC"/>
                </a:solidFill>
                <a:effectLst/>
                <a:highlight>
                  <a:srgbClr val="181818"/>
                </a:highlight>
                <a:latin typeface="Segoe WPC"/>
              </a:rPr>
              <a:t>BaseUnit</a:t>
            </a:r>
            <a:r>
              <a:rPr lang="de-DE" b="0" i="0" dirty="0">
                <a:solidFill>
                  <a:srgbClr val="CCCCCC"/>
                </a:solidFill>
                <a:effectLst/>
                <a:highlight>
                  <a:srgbClr val="181818"/>
                </a:highlight>
                <a:latin typeface="Segoe WPC"/>
              </a:rPr>
              <a:t>).</a:t>
            </a:r>
          </a:p>
          <a:p>
            <a:pPr algn="l">
              <a:buFont typeface="Arial" panose="020B0604020202020204" pitchFamily="34" charset="0"/>
              <a:buChar char="•"/>
            </a:pPr>
            <a:r>
              <a:rPr lang="de-DE" b="1" i="0" dirty="0">
                <a:solidFill>
                  <a:srgbClr val="CCCCCC"/>
                </a:solidFill>
                <a:effectLst/>
                <a:highlight>
                  <a:srgbClr val="181818"/>
                </a:highlight>
                <a:latin typeface="Segoe WPC"/>
              </a:rPr>
              <a:t>Sprachspezifische Produkttexte</a:t>
            </a:r>
            <a:r>
              <a:rPr lang="de-DE" b="0" i="0" dirty="0">
                <a:solidFill>
                  <a:srgbClr val="CCCCCC"/>
                </a:solidFill>
                <a:effectLst/>
                <a:highlight>
                  <a:srgbClr val="181818"/>
                </a:highlight>
                <a:latin typeface="Segoe WPC"/>
              </a:rPr>
              <a:t>: Der Produktname (</a:t>
            </a:r>
            <a:r>
              <a:rPr lang="de-DE" b="0" i="0" dirty="0" err="1">
                <a:solidFill>
                  <a:srgbClr val="CCCCCC"/>
                </a:solidFill>
                <a:effectLst/>
                <a:highlight>
                  <a:srgbClr val="181818"/>
                </a:highlight>
                <a:latin typeface="Segoe WPC"/>
              </a:rPr>
              <a:t>ProductText</a:t>
            </a:r>
            <a:r>
              <a:rPr lang="de-DE" b="0" i="0" dirty="0">
                <a:solidFill>
                  <a:srgbClr val="CCCCCC"/>
                </a:solidFill>
                <a:effectLst/>
                <a:highlight>
                  <a:srgbClr val="181818"/>
                </a:highlight>
                <a:latin typeface="Segoe WPC"/>
              </a:rPr>
              <a:t>) wird basierend auf der Systemsprache des Benutzers ausgewählt (_Text[1: Language=$</a:t>
            </a:r>
            <a:r>
              <a:rPr lang="de-DE" b="0" i="0" dirty="0" err="1">
                <a:solidFill>
                  <a:srgbClr val="CCCCCC"/>
                </a:solidFill>
                <a:effectLst/>
                <a:highlight>
                  <a:srgbClr val="181818"/>
                </a:highlight>
                <a:latin typeface="Segoe WPC"/>
              </a:rPr>
              <a:t>session.system_language</a:t>
            </a:r>
            <a:r>
              <a:rPr lang="de-DE" b="0" i="0" dirty="0">
                <a:solidFill>
                  <a:srgbClr val="CCCCCC"/>
                </a:solidFill>
                <a:effectLst/>
                <a:highlight>
                  <a:srgbClr val="181818"/>
                </a:highlight>
                <a:latin typeface="Segoe WPC"/>
              </a:rPr>
              <a:t>].</a:t>
            </a:r>
            <a:r>
              <a:rPr lang="de-DE" b="0" i="0" dirty="0" err="1">
                <a:solidFill>
                  <a:srgbClr val="CCCCCC"/>
                </a:solidFill>
                <a:effectLst/>
                <a:highlight>
                  <a:srgbClr val="181818"/>
                </a:highlight>
                <a:latin typeface="Segoe WPC"/>
              </a:rPr>
              <a:t>ProductName</a:t>
            </a:r>
            <a:r>
              <a:rPr lang="de-DE" b="0" i="0" dirty="0">
                <a:solidFill>
                  <a:srgbClr val="CCCCCC"/>
                </a:solidFill>
                <a:effectLst/>
                <a:highlight>
                  <a:srgbClr val="181818"/>
                </a:highlight>
                <a:latin typeface="Segoe WPC"/>
              </a:rPr>
              <a:t>), was eine lokalisierte Anzeige des Produktnamens ermöglicht.</a:t>
            </a:r>
          </a:p>
          <a:p>
            <a:pPr algn="l">
              <a:buFont typeface="Arial" panose="020B0604020202020204" pitchFamily="34" charset="0"/>
              <a:buChar char="•"/>
            </a:pPr>
            <a:r>
              <a:rPr lang="de-DE" b="1" i="0" dirty="0">
                <a:solidFill>
                  <a:srgbClr val="CCCCCC"/>
                </a:solidFill>
                <a:effectLst/>
                <a:highlight>
                  <a:srgbClr val="181818"/>
                </a:highlight>
                <a:latin typeface="Segoe WPC"/>
              </a:rPr>
              <a:t>Preisdefinition</a:t>
            </a:r>
            <a:r>
              <a:rPr lang="de-DE" b="0" i="0" dirty="0">
                <a:solidFill>
                  <a:srgbClr val="CCCCCC"/>
                </a:solidFill>
                <a:effectLst/>
                <a:highlight>
                  <a:srgbClr val="181818"/>
                </a:highlight>
                <a:latin typeface="Segoe WPC"/>
              </a:rPr>
              <a:t>: Der Preis (Price) wird durch eine CASE-Anweisung für bestimmte Produkt-IDs festgelegt. Für eine Reihe von definierten Produkt-IDs (ABC03, ABC04, ABC01, ABC30, ABC07, ABC05) werden spezifische Preise zugewiesen. Alle anderen Produkte erhalten standardmäßig einen Preis von 100000.</a:t>
            </a:r>
          </a:p>
          <a:p>
            <a:pPr algn="l">
              <a:buFont typeface="Arial" panose="020B0604020202020204" pitchFamily="34" charset="0"/>
              <a:buChar char="•"/>
            </a:pPr>
            <a:r>
              <a:rPr lang="de-DE" b="1" i="0" dirty="0">
                <a:solidFill>
                  <a:srgbClr val="CCCCCC"/>
                </a:solidFill>
                <a:effectLst/>
                <a:highlight>
                  <a:srgbClr val="181818"/>
                </a:highlight>
                <a:latin typeface="Segoe WPC"/>
              </a:rPr>
              <a:t>Feste Währung</a:t>
            </a:r>
            <a:r>
              <a:rPr lang="de-DE" b="0" i="0" dirty="0">
                <a:solidFill>
                  <a:srgbClr val="CCCCCC"/>
                </a:solidFill>
                <a:effectLst/>
                <a:highlight>
                  <a:srgbClr val="181818"/>
                </a:highlight>
                <a:latin typeface="Segoe WPC"/>
              </a:rPr>
              <a:t>: Die Währung wird für alle Produkte als EUR festgelegt (cast ( 'EUR' </a:t>
            </a:r>
            <a:r>
              <a:rPr lang="de-DE" b="0" i="0" dirty="0" err="1">
                <a:solidFill>
                  <a:srgbClr val="CCCCCC"/>
                </a:solidFill>
                <a:effectLst/>
                <a:highlight>
                  <a:srgbClr val="181818"/>
                </a:highlight>
                <a:latin typeface="Segoe WPC"/>
              </a:rPr>
              <a:t>as</a:t>
            </a:r>
            <a:r>
              <a:rPr lang="de-DE" b="0" i="0" dirty="0">
                <a:solidFill>
                  <a:srgbClr val="CCCCCC"/>
                </a:solidFill>
                <a:effectLst/>
                <a:highlight>
                  <a:srgbClr val="181818"/>
                </a:highlight>
                <a:latin typeface="Segoe WPC"/>
              </a:rPr>
              <a:t> </a:t>
            </a:r>
            <a:r>
              <a:rPr lang="de-DE" b="0" i="0" dirty="0" err="1">
                <a:solidFill>
                  <a:srgbClr val="CCCCCC"/>
                </a:solidFill>
                <a:effectLst/>
                <a:highlight>
                  <a:srgbClr val="181818"/>
                </a:highlight>
                <a:latin typeface="Segoe WPC"/>
              </a:rPr>
              <a:t>abap.cuky</a:t>
            </a:r>
            <a:r>
              <a:rPr lang="de-DE" b="0" i="0" dirty="0">
                <a:solidFill>
                  <a:srgbClr val="CCCCCC"/>
                </a:solidFill>
                <a:effectLst/>
                <a:highlight>
                  <a:srgbClr val="181818"/>
                </a:highlight>
                <a:latin typeface="Segoe WPC"/>
              </a:rPr>
              <a:t>( 5 ) )), was darauf hindeutet, dass der View für einen spezifischen Markt oder eine spezifische Region gedacht sein könnte.</a:t>
            </a:r>
          </a:p>
          <a:p>
            <a:pPr algn="l">
              <a:buFont typeface="Arial" panose="020B0604020202020204" pitchFamily="34" charset="0"/>
              <a:buChar char="•"/>
            </a:pPr>
            <a:r>
              <a:rPr lang="de-DE" b="1" i="0" dirty="0">
                <a:solidFill>
                  <a:srgbClr val="CCCCCC"/>
                </a:solidFill>
                <a:effectLst/>
                <a:highlight>
                  <a:srgbClr val="181818"/>
                </a:highlight>
                <a:latin typeface="Segoe WPC"/>
              </a:rPr>
              <a:t>Filterung</a:t>
            </a:r>
            <a:r>
              <a:rPr lang="de-DE" b="0" i="0" dirty="0">
                <a:solidFill>
                  <a:srgbClr val="CCCCCC"/>
                </a:solidFill>
                <a:effectLst/>
                <a:highlight>
                  <a:srgbClr val="181818"/>
                </a:highlight>
                <a:latin typeface="Segoe WPC"/>
              </a:rPr>
              <a:t>: Der View filtert Produkte basierend auf ihrer Produkt-ID, wobei nur bestimmte Produkt-IDs (ABC03, ABC04, ABC01, ABC30, ABC07, ABC05, XYZ01) in die Ergebnismenge aufgenommen werden.</a:t>
            </a:r>
          </a:p>
          <a:p>
            <a:pPr algn="l">
              <a:buFont typeface="Arial" panose="020B0604020202020204" pitchFamily="34" charset="0"/>
              <a:buChar char="•"/>
            </a:pPr>
            <a:r>
              <a:rPr lang="de-DE" b="1" i="0" dirty="0">
                <a:solidFill>
                  <a:srgbClr val="CCCCCC"/>
                </a:solidFill>
                <a:effectLst/>
                <a:highlight>
                  <a:srgbClr val="181818"/>
                </a:highlight>
                <a:latin typeface="Segoe WPC"/>
              </a:rPr>
              <a:t>Annotationen</a:t>
            </a:r>
            <a:r>
              <a:rPr lang="de-DE" b="0" i="0" dirty="0">
                <a:solidFill>
                  <a:srgbClr val="CCCCCC"/>
                </a:solidFill>
                <a:effectLst/>
                <a:highlight>
                  <a:srgbClr val="181818"/>
                </a:highlight>
                <a:latin typeface="Segoe WPC"/>
              </a:rPr>
              <a:t>:</a:t>
            </a:r>
          </a:p>
          <a:p>
            <a:pPr marL="742950" lvl="1" indent="-285750" algn="l">
              <a:buFont typeface="Arial" panose="020B0604020202020204" pitchFamily="34" charset="0"/>
              <a:buChar char="•"/>
            </a:pPr>
            <a:r>
              <a:rPr lang="de-DE" b="0" i="0" dirty="0">
                <a:solidFill>
                  <a:srgbClr val="CCCCCC"/>
                </a:solidFill>
                <a:effectLst/>
                <a:highlight>
                  <a:srgbClr val="181818"/>
                </a:highlight>
                <a:latin typeface="Segoe WPC"/>
              </a:rPr>
              <a:t>@AccessControl.authorizationCheck: #NOT_REQUIRED deaktiviert die Überprüfung der Berechtigungen für diesen View, was bedeutet, dass keine spezifischen Berechtigungen erforderlich sind, um auf die Daten zuzugreifen.</a:t>
            </a:r>
          </a:p>
          <a:p>
            <a:pPr marL="742950" lvl="1" indent="-285750" algn="l">
              <a:buFont typeface="Arial" panose="020B0604020202020204" pitchFamily="34" charset="0"/>
              <a:buChar char="•"/>
            </a:pPr>
            <a:r>
              <a:rPr lang="de-DE" b="0" i="0" dirty="0">
                <a:solidFill>
                  <a:srgbClr val="CCCCCC"/>
                </a:solidFill>
                <a:effectLst/>
                <a:highlight>
                  <a:srgbClr val="181818"/>
                </a:highlight>
                <a:latin typeface="Segoe WPC"/>
              </a:rPr>
              <a:t>@EndUserText.label: 'Value Help </a:t>
            </a:r>
            <a:r>
              <a:rPr lang="de-DE" b="0" i="0" dirty="0" err="1">
                <a:solidFill>
                  <a:srgbClr val="CCCCCC"/>
                </a:solidFill>
                <a:effectLst/>
                <a:highlight>
                  <a:srgbClr val="181818"/>
                </a:highlight>
                <a:latin typeface="Segoe WPC"/>
              </a:rPr>
              <a:t>for</a:t>
            </a:r>
            <a:r>
              <a:rPr lang="de-DE" b="0" i="0" dirty="0">
                <a:solidFill>
                  <a:srgbClr val="CCCCCC"/>
                </a:solidFill>
                <a:effectLst/>
                <a:highlight>
                  <a:srgbClr val="181818"/>
                </a:highlight>
                <a:latin typeface="Segoe WPC"/>
              </a:rPr>
              <a:t> I_PRODUCT' gibt dem View eine lesbare Bezeichnung, die in Benutzeroberflächen verwendet werden kann.</a:t>
            </a:r>
          </a:p>
          <a:p>
            <a:pPr marL="742950" lvl="1" indent="-285750" algn="l">
              <a:buFont typeface="Arial" panose="020B0604020202020204" pitchFamily="34" charset="0"/>
              <a:buChar char="•"/>
            </a:pPr>
            <a:r>
              <a:rPr lang="de-DE" b="0" i="0" dirty="0">
                <a:solidFill>
                  <a:srgbClr val="CCCCCC"/>
                </a:solidFill>
                <a:effectLst/>
                <a:highlight>
                  <a:srgbClr val="181818"/>
                </a:highlight>
                <a:latin typeface="Segoe WPC"/>
              </a:rPr>
              <a:t>@Metadata.ignorePropagatedAnnotations: </a:t>
            </a:r>
            <a:r>
              <a:rPr lang="de-DE" b="0" i="0" dirty="0" err="1">
                <a:solidFill>
                  <a:srgbClr val="CCCCCC"/>
                </a:solidFill>
                <a:effectLst/>
                <a:highlight>
                  <a:srgbClr val="181818"/>
                </a:highlight>
                <a:latin typeface="Segoe WPC"/>
              </a:rPr>
              <a:t>true</a:t>
            </a:r>
            <a:r>
              <a:rPr lang="de-DE" b="0" i="0" dirty="0">
                <a:solidFill>
                  <a:srgbClr val="CCCCCC"/>
                </a:solidFill>
                <a:effectLst/>
                <a:highlight>
                  <a:srgbClr val="181818"/>
                </a:highlight>
                <a:latin typeface="Segoe WPC"/>
              </a:rPr>
              <a:t> verhindert, dass Annotationen von der Quelltabelle </a:t>
            </a:r>
            <a:r>
              <a:rPr lang="de-DE" b="0" i="0" dirty="0" err="1">
                <a:solidFill>
                  <a:srgbClr val="CCCCCC"/>
                </a:solidFill>
                <a:effectLst/>
                <a:highlight>
                  <a:srgbClr val="181818"/>
                </a:highlight>
                <a:latin typeface="Segoe WPC"/>
              </a:rPr>
              <a:t>I_Product</a:t>
            </a:r>
            <a:r>
              <a:rPr lang="de-DE" b="0" i="0" dirty="0">
                <a:solidFill>
                  <a:srgbClr val="CCCCCC"/>
                </a:solidFill>
                <a:effectLst/>
                <a:highlight>
                  <a:srgbClr val="181818"/>
                </a:highlight>
                <a:latin typeface="Segoe WPC"/>
              </a:rPr>
              <a:t> automatisch übernommen werden.</a:t>
            </a:r>
          </a:p>
          <a:p>
            <a:pPr marL="742950" lvl="1" indent="-285750" algn="l">
              <a:buFont typeface="Arial" panose="020B0604020202020204" pitchFamily="34" charset="0"/>
              <a:buChar char="•"/>
            </a:pPr>
            <a:r>
              <a:rPr lang="de-DE" b="0" i="0" dirty="0">
                <a:solidFill>
                  <a:srgbClr val="CCCCCC"/>
                </a:solidFill>
                <a:effectLst/>
                <a:highlight>
                  <a:srgbClr val="181818"/>
                </a:highlight>
                <a:latin typeface="Segoe WPC"/>
              </a:rPr>
              <a:t>@ObjectModel.usageType definiert die Nutzungseigenschaften des Views, wie die Servicequalität (</a:t>
            </a:r>
            <a:r>
              <a:rPr lang="de-DE" b="0" i="0" dirty="0" err="1">
                <a:solidFill>
                  <a:srgbClr val="CCCCCC"/>
                </a:solidFill>
                <a:effectLst/>
                <a:highlight>
                  <a:srgbClr val="181818"/>
                </a:highlight>
                <a:latin typeface="Segoe WPC"/>
              </a:rPr>
              <a:t>serviceQuality</a:t>
            </a:r>
            <a:r>
              <a:rPr lang="de-DE" b="0" i="0" dirty="0">
                <a:solidFill>
                  <a:srgbClr val="CCCCCC"/>
                </a:solidFill>
                <a:effectLst/>
                <a:highlight>
                  <a:srgbClr val="181818"/>
                </a:highlight>
                <a:latin typeface="Segoe WPC"/>
              </a:rPr>
              <a:t>: #X), die Größenkategorie (</a:t>
            </a:r>
            <a:r>
              <a:rPr lang="de-DE" b="0" i="0" dirty="0" err="1">
                <a:solidFill>
                  <a:srgbClr val="CCCCCC"/>
                </a:solidFill>
                <a:effectLst/>
                <a:highlight>
                  <a:srgbClr val="181818"/>
                </a:highlight>
                <a:latin typeface="Segoe WPC"/>
              </a:rPr>
              <a:t>sizeCategory</a:t>
            </a:r>
            <a:r>
              <a:rPr lang="de-DE" b="0" i="0" dirty="0">
                <a:solidFill>
                  <a:srgbClr val="CCCCCC"/>
                </a:solidFill>
                <a:effectLst/>
                <a:highlight>
                  <a:srgbClr val="181818"/>
                </a:highlight>
                <a:latin typeface="Segoe WPC"/>
              </a:rPr>
              <a:t>: #S) und die Datenklasse (</a:t>
            </a:r>
            <a:r>
              <a:rPr lang="de-DE" b="0" i="0" dirty="0" err="1">
                <a:solidFill>
                  <a:srgbClr val="CCCCCC"/>
                </a:solidFill>
                <a:effectLst/>
                <a:highlight>
                  <a:srgbClr val="181818"/>
                </a:highlight>
                <a:latin typeface="Segoe WPC"/>
              </a:rPr>
              <a:t>dataClass</a:t>
            </a:r>
            <a:r>
              <a:rPr lang="de-DE" b="0" i="0" dirty="0">
                <a:solidFill>
                  <a:srgbClr val="CCCCCC"/>
                </a:solidFill>
                <a:effectLst/>
                <a:highlight>
                  <a:srgbClr val="181818"/>
                </a:highlight>
                <a:latin typeface="Segoe WPC"/>
              </a:rPr>
              <a:t>: #MIXED).</a:t>
            </a:r>
          </a:p>
          <a:p>
            <a:pPr algn="l">
              <a:buFont typeface="Arial" panose="020B0604020202020204" pitchFamily="34" charset="0"/>
              <a:buChar char="•"/>
            </a:pPr>
            <a:r>
              <a:rPr lang="de-DE" b="1" i="0" dirty="0">
                <a:solidFill>
                  <a:srgbClr val="CCCCCC"/>
                </a:solidFill>
                <a:effectLst/>
                <a:highlight>
                  <a:srgbClr val="181818"/>
                </a:highlight>
                <a:latin typeface="Segoe WPC"/>
              </a:rPr>
              <a:t>UI-Annotationen</a:t>
            </a:r>
            <a:r>
              <a:rPr lang="de-DE" b="0" i="0" dirty="0">
                <a:solidFill>
                  <a:srgbClr val="CCCCCC"/>
                </a:solidFill>
                <a:effectLst/>
                <a:highlight>
                  <a:srgbClr val="181818"/>
                </a:highlight>
                <a:latin typeface="Segoe WPC"/>
              </a:rPr>
              <a:t>: Bestimmte Felder sind als für die Benutzeroberfläche verborgen markiert (@UI.hidden: </a:t>
            </a:r>
            <a:r>
              <a:rPr lang="de-DE" b="0" i="0" dirty="0" err="1">
                <a:solidFill>
                  <a:srgbClr val="CCCCCC"/>
                </a:solidFill>
                <a:effectLst/>
                <a:highlight>
                  <a:srgbClr val="181818"/>
                </a:highlight>
                <a:latin typeface="Segoe WPC"/>
              </a:rPr>
              <a:t>true</a:t>
            </a:r>
            <a:r>
              <a:rPr lang="de-DE" b="0" i="0" dirty="0">
                <a:solidFill>
                  <a:srgbClr val="CCCCCC"/>
                </a:solidFill>
                <a:effectLst/>
                <a:highlight>
                  <a:srgbClr val="181818"/>
                </a:highlight>
                <a:latin typeface="Segoe WPC"/>
              </a:rPr>
              <a:t>), was darauf hindeutet, dass sie für interne Zwecke oder für spezifische Anwendungen gedacht sind, die nicht alle Details anzeigen müssen.</a:t>
            </a:r>
          </a:p>
          <a:p>
            <a:pPr algn="l"/>
            <a:r>
              <a:rPr lang="de-DE" b="0" i="0" dirty="0">
                <a:solidFill>
                  <a:srgbClr val="CCCCCC"/>
                </a:solidFill>
                <a:effectLst/>
                <a:highlight>
                  <a:srgbClr val="181818"/>
                </a:highlight>
                <a:latin typeface="Segoe WPC"/>
              </a:rPr>
              <a:t>Zusammenfassend stellt dieser CDS View eine spezialisierte Schnittstelle für die Arbeit mit Produktinformationen bereit, wobei der Fokus auf einer festgelegten Liste von Produkten liegt, für die Preise und weitere Details explizit definiert sind.</a:t>
            </a:r>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8050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@AbapCatalog.sqlViewName: 'ZIAGGREGATION'</a:t>
            </a:r>
          </a:p>
          <a:p>
            <a:r>
              <a:rPr lang="de-DE" dirty="0"/>
              <a:t>@AbapCatalog.compiler.compareFilter: </a:t>
            </a:r>
            <a:r>
              <a:rPr lang="de-DE" dirty="0" err="1"/>
              <a:t>true</a:t>
            </a:r>
            <a:endParaRPr lang="de-DE" dirty="0"/>
          </a:p>
          <a:p>
            <a:r>
              <a:rPr lang="de-DE" dirty="0"/>
              <a:t>@AbapCatalog.viewEnhancementCategory: [#NONE]</a:t>
            </a:r>
          </a:p>
          <a:p>
            <a:r>
              <a:rPr lang="de-DE" dirty="0"/>
              <a:t>@AccessControl.authorizationCheck: #NOT_REQUIRED</a:t>
            </a:r>
          </a:p>
          <a:p>
            <a:r>
              <a:rPr lang="de-DE" dirty="0"/>
              <a:t>@EndUserText.label: 'Aggregation </a:t>
            </a:r>
            <a:r>
              <a:rPr lang="de-DE" dirty="0" err="1"/>
              <a:t>with</a:t>
            </a:r>
            <a:r>
              <a:rPr lang="de-DE" dirty="0"/>
              <a:t> Parameter'</a:t>
            </a:r>
          </a:p>
          <a:p>
            <a:r>
              <a:rPr lang="de-DE" dirty="0" err="1"/>
              <a:t>define</a:t>
            </a:r>
            <a:r>
              <a:rPr lang="de-DE" dirty="0"/>
              <a:t> </a:t>
            </a:r>
            <a:r>
              <a:rPr lang="de-DE" dirty="0" err="1"/>
              <a:t>view</a:t>
            </a:r>
            <a:r>
              <a:rPr lang="de-DE" dirty="0"/>
              <a:t> </a:t>
            </a:r>
            <a:r>
              <a:rPr lang="de-DE" dirty="0" err="1"/>
              <a:t>zI_aggregation_with_param</a:t>
            </a:r>
            <a:r>
              <a:rPr lang="de-DE" dirty="0"/>
              <a:t> </a:t>
            </a:r>
          </a:p>
          <a:p>
            <a:r>
              <a:rPr lang="de-DE" dirty="0" err="1"/>
              <a:t>as</a:t>
            </a:r>
            <a:r>
              <a:rPr lang="de-DE" dirty="0"/>
              <a:t> </a:t>
            </a:r>
            <a:r>
              <a:rPr lang="de-DE" dirty="0" err="1"/>
              <a:t>select</a:t>
            </a:r>
            <a:r>
              <a:rPr lang="de-DE" dirty="0"/>
              <a:t> from ZI_PRODUCTS_000</a:t>
            </a:r>
          </a:p>
          <a:p>
            <a:r>
              <a:rPr lang="de-DE" dirty="0"/>
              <a:t>{</a:t>
            </a:r>
          </a:p>
          <a:p>
            <a:r>
              <a:rPr lang="de-DE" dirty="0"/>
              <a:t>    </a:t>
            </a:r>
            <a:r>
              <a:rPr lang="de-DE" dirty="0" err="1"/>
              <a:t>key</a:t>
            </a:r>
            <a:r>
              <a:rPr lang="de-DE" dirty="0"/>
              <a:t> </a:t>
            </a:r>
            <a:r>
              <a:rPr lang="de-DE" dirty="0" err="1"/>
              <a:t>Product</a:t>
            </a:r>
            <a:r>
              <a:rPr lang="de-DE" dirty="0"/>
              <a:t>,</a:t>
            </a:r>
          </a:p>
          <a:p>
            <a:r>
              <a:rPr lang="de-DE" dirty="0"/>
              <a:t>    </a:t>
            </a:r>
            <a:r>
              <a:rPr lang="de-DE" dirty="0" err="1"/>
              <a:t>ProductText</a:t>
            </a:r>
            <a:r>
              <a:rPr lang="de-DE" dirty="0"/>
              <a:t>,</a:t>
            </a:r>
          </a:p>
          <a:p>
            <a:r>
              <a:rPr lang="de-DE" dirty="0"/>
              <a:t>    </a:t>
            </a:r>
            <a:r>
              <a:rPr lang="de-DE" dirty="0" err="1"/>
              <a:t>sum</a:t>
            </a:r>
            <a:r>
              <a:rPr lang="de-DE" dirty="0"/>
              <a:t>(Price) </a:t>
            </a:r>
            <a:r>
              <a:rPr lang="de-DE" dirty="0" err="1"/>
              <a:t>as</a:t>
            </a:r>
            <a:r>
              <a:rPr lang="de-DE" dirty="0"/>
              <a:t> </a:t>
            </a:r>
            <a:r>
              <a:rPr lang="de-DE" dirty="0" err="1"/>
              <a:t>totalPrice</a:t>
            </a:r>
            <a:r>
              <a:rPr lang="de-DE" dirty="0"/>
              <a:t>,</a:t>
            </a:r>
          </a:p>
          <a:p>
            <a:r>
              <a:rPr lang="de-DE" dirty="0"/>
              <a:t>    Currency,</a:t>
            </a:r>
          </a:p>
          <a:p>
            <a:r>
              <a:rPr lang="de-DE" dirty="0"/>
              <a:t>    </a:t>
            </a:r>
            <a:r>
              <a:rPr lang="de-DE" dirty="0" err="1"/>
              <a:t>ProductGroup</a:t>
            </a:r>
            <a:r>
              <a:rPr lang="de-DE" dirty="0"/>
              <a:t>,</a:t>
            </a:r>
          </a:p>
          <a:p>
            <a:r>
              <a:rPr lang="de-DE" dirty="0"/>
              <a:t>    </a:t>
            </a:r>
            <a:r>
              <a:rPr lang="de-DE" dirty="0" err="1"/>
              <a:t>BaseUnit</a:t>
            </a:r>
            <a:endParaRPr lang="de-DE" dirty="0"/>
          </a:p>
          <a:p>
            <a:r>
              <a:rPr lang="de-DE" dirty="0"/>
              <a:t>} </a:t>
            </a:r>
          </a:p>
          <a:p>
            <a:r>
              <a:rPr lang="de-DE" dirty="0" err="1"/>
              <a:t>group</a:t>
            </a:r>
            <a:r>
              <a:rPr lang="de-DE" dirty="0"/>
              <a:t> </a:t>
            </a:r>
            <a:r>
              <a:rPr lang="de-DE" dirty="0" err="1"/>
              <a:t>by</a:t>
            </a:r>
            <a:r>
              <a:rPr lang="de-DE" dirty="0"/>
              <a:t> </a:t>
            </a:r>
            <a:r>
              <a:rPr lang="de-DE" dirty="0" err="1"/>
              <a:t>ProductGroup</a:t>
            </a:r>
            <a:r>
              <a:rPr lang="de-DE" dirty="0"/>
              <a:t>,</a:t>
            </a:r>
          </a:p>
          <a:p>
            <a:r>
              <a:rPr lang="de-DE" dirty="0"/>
              <a:t>         </a:t>
            </a:r>
            <a:r>
              <a:rPr lang="de-DE" dirty="0" err="1"/>
              <a:t>Product</a:t>
            </a:r>
            <a:r>
              <a:rPr lang="de-DE" dirty="0"/>
              <a:t>,</a:t>
            </a:r>
          </a:p>
          <a:p>
            <a:r>
              <a:rPr lang="de-DE" dirty="0"/>
              <a:t>         </a:t>
            </a:r>
            <a:r>
              <a:rPr lang="de-DE" dirty="0" err="1"/>
              <a:t>ProductText</a:t>
            </a:r>
            <a:r>
              <a:rPr lang="de-DE" dirty="0"/>
              <a:t>,</a:t>
            </a:r>
          </a:p>
          <a:p>
            <a:r>
              <a:rPr lang="de-DE" dirty="0"/>
              <a:t>         Currency,</a:t>
            </a:r>
          </a:p>
          <a:p>
            <a:r>
              <a:rPr lang="de-DE" dirty="0"/>
              <a:t>         </a:t>
            </a:r>
            <a:r>
              <a:rPr lang="de-DE" dirty="0" err="1"/>
              <a:t>BaseUnit</a:t>
            </a:r>
            <a:br>
              <a:rPr lang="de-DE" dirty="0"/>
            </a:br>
            <a:br>
              <a:rPr lang="de-DE" dirty="0"/>
            </a:br>
            <a:br>
              <a:rPr lang="de-DE" dirty="0"/>
            </a:br>
            <a:br>
              <a:rPr lang="de-DE" dirty="0"/>
            </a:br>
            <a:br>
              <a:rPr lang="de-DE" dirty="0"/>
            </a:br>
            <a:r>
              <a:rPr lang="de-DE" dirty="0"/>
              <a:t>REPORT </a:t>
            </a:r>
            <a:r>
              <a:rPr lang="de-DE" dirty="0" err="1"/>
              <a:t>z_report_aggregation_param</a:t>
            </a:r>
            <a:r>
              <a:rPr lang="de-DE" dirty="0"/>
              <a:t>.</a:t>
            </a:r>
          </a:p>
          <a:p>
            <a:endParaRPr lang="de-DE" dirty="0"/>
          </a:p>
          <a:p>
            <a:r>
              <a:rPr lang="de-DE" dirty="0"/>
              <a:t>PARAMETERS: </a:t>
            </a:r>
            <a:r>
              <a:rPr lang="de-DE" dirty="0" err="1"/>
              <a:t>p_price</a:t>
            </a:r>
            <a:r>
              <a:rPr lang="de-DE" dirty="0"/>
              <a:t> TYPE DECIMALS VALUE 1000.</a:t>
            </a:r>
          </a:p>
          <a:p>
            <a:endParaRPr lang="de-DE" dirty="0"/>
          </a:p>
          <a:p>
            <a:r>
              <a:rPr lang="de-DE" dirty="0"/>
              <a:t>DATA: </a:t>
            </a:r>
            <a:r>
              <a:rPr lang="de-DE" dirty="0" err="1"/>
              <a:t>lt_result</a:t>
            </a:r>
            <a:r>
              <a:rPr lang="de-DE" dirty="0"/>
              <a:t> TYPE TABLE OF </a:t>
            </a:r>
            <a:r>
              <a:rPr lang="de-DE" dirty="0" err="1"/>
              <a:t>zI_aggregation_with_param</a:t>
            </a:r>
            <a:r>
              <a:rPr lang="de-DE" dirty="0"/>
              <a:t>.</a:t>
            </a:r>
          </a:p>
          <a:p>
            <a:endParaRPr lang="de-DE" dirty="0"/>
          </a:p>
          <a:p>
            <a:r>
              <a:rPr lang="de-DE" dirty="0"/>
              <a:t>SELECT </a:t>
            </a:r>
            <a:r>
              <a:rPr lang="de-DE" dirty="0" err="1"/>
              <a:t>Product</a:t>
            </a:r>
            <a:r>
              <a:rPr lang="de-DE" dirty="0"/>
              <a:t>, </a:t>
            </a:r>
          </a:p>
          <a:p>
            <a:r>
              <a:rPr lang="de-DE" dirty="0"/>
              <a:t>       </a:t>
            </a:r>
            <a:r>
              <a:rPr lang="de-DE" dirty="0" err="1"/>
              <a:t>ProductText</a:t>
            </a:r>
            <a:r>
              <a:rPr lang="de-DE" dirty="0"/>
              <a:t>, </a:t>
            </a:r>
          </a:p>
          <a:p>
            <a:r>
              <a:rPr lang="de-DE" dirty="0"/>
              <a:t>       </a:t>
            </a:r>
            <a:r>
              <a:rPr lang="de-DE" dirty="0" err="1"/>
              <a:t>totalPrice</a:t>
            </a:r>
            <a:r>
              <a:rPr lang="de-DE" dirty="0"/>
              <a:t>, </a:t>
            </a:r>
          </a:p>
          <a:p>
            <a:r>
              <a:rPr lang="de-DE" dirty="0"/>
              <a:t>       Currency, </a:t>
            </a:r>
          </a:p>
          <a:p>
            <a:r>
              <a:rPr lang="de-DE" dirty="0"/>
              <a:t>       </a:t>
            </a:r>
            <a:r>
              <a:rPr lang="de-DE" dirty="0" err="1"/>
              <a:t>ProductGroup</a:t>
            </a:r>
            <a:r>
              <a:rPr lang="de-DE" dirty="0"/>
              <a:t>, </a:t>
            </a:r>
          </a:p>
          <a:p>
            <a:r>
              <a:rPr lang="de-DE" dirty="0"/>
              <a:t>       </a:t>
            </a:r>
            <a:r>
              <a:rPr lang="de-DE" dirty="0" err="1"/>
              <a:t>BaseUnit</a:t>
            </a:r>
            <a:r>
              <a:rPr lang="de-DE" dirty="0"/>
              <a:t> </a:t>
            </a:r>
          </a:p>
          <a:p>
            <a:r>
              <a:rPr lang="de-DE" dirty="0"/>
              <a:t>  FROM </a:t>
            </a:r>
            <a:r>
              <a:rPr lang="de-DE" dirty="0" err="1"/>
              <a:t>zI_aggregation_with_param</a:t>
            </a:r>
            <a:endParaRPr lang="de-DE" dirty="0"/>
          </a:p>
          <a:p>
            <a:r>
              <a:rPr lang="de-DE" dirty="0"/>
              <a:t>  INTO TABLE @lt_result.</a:t>
            </a:r>
          </a:p>
          <a:p>
            <a:endParaRPr lang="de-DE" dirty="0"/>
          </a:p>
          <a:p>
            <a:r>
              <a:rPr lang="de-DE" dirty="0"/>
              <a:t>LOOP AT </a:t>
            </a:r>
            <a:r>
              <a:rPr lang="de-DE" dirty="0" err="1"/>
              <a:t>lt_result</a:t>
            </a:r>
            <a:r>
              <a:rPr lang="de-DE" dirty="0"/>
              <a:t> INTO DATA(</a:t>
            </a:r>
            <a:r>
              <a:rPr lang="de-DE" dirty="0" err="1"/>
              <a:t>ls_result</a:t>
            </a:r>
            <a:r>
              <a:rPr lang="de-DE" dirty="0"/>
              <a:t>) WHERE </a:t>
            </a:r>
            <a:r>
              <a:rPr lang="de-DE" dirty="0" err="1"/>
              <a:t>ls_result-totalPrice</a:t>
            </a:r>
            <a:r>
              <a:rPr lang="de-DE" dirty="0"/>
              <a:t> &gt; </a:t>
            </a:r>
            <a:r>
              <a:rPr lang="de-DE" dirty="0" err="1"/>
              <a:t>p_price</a:t>
            </a:r>
            <a:r>
              <a:rPr lang="de-DE" dirty="0"/>
              <a:t>.</a:t>
            </a:r>
          </a:p>
          <a:p>
            <a:r>
              <a:rPr lang="de-DE" dirty="0"/>
              <a:t>  WRITE: / </a:t>
            </a:r>
            <a:r>
              <a:rPr lang="de-DE" dirty="0" err="1"/>
              <a:t>ls_result-ProductText</a:t>
            </a:r>
            <a:r>
              <a:rPr lang="de-DE" dirty="0"/>
              <a:t>, </a:t>
            </a:r>
            <a:r>
              <a:rPr lang="de-DE" dirty="0" err="1"/>
              <a:t>ls_result-totalPrice</a:t>
            </a:r>
            <a:r>
              <a:rPr lang="de-DE" dirty="0"/>
              <a:t>.</a:t>
            </a:r>
          </a:p>
          <a:p>
            <a:r>
              <a:rPr lang="de-DE" dirty="0"/>
              <a:t>ENDLOOP.</a:t>
            </a:r>
          </a:p>
          <a:p>
            <a:endParaRPr lang="de-DE" dirty="0"/>
          </a:p>
          <a:p>
            <a:r>
              <a:rPr lang="de-DE" dirty="0"/>
              <a:t>IF </a:t>
            </a:r>
            <a:r>
              <a:rPr lang="de-DE" dirty="0" err="1"/>
              <a:t>sy-subrc</a:t>
            </a:r>
            <a:r>
              <a:rPr lang="de-DE" dirty="0"/>
              <a:t> &lt;&gt; 0.</a:t>
            </a:r>
          </a:p>
          <a:p>
            <a:r>
              <a:rPr lang="de-DE" dirty="0"/>
              <a:t>  WRITE: / 'Keine Daten gefunden'.</a:t>
            </a:r>
          </a:p>
          <a:p>
            <a:r>
              <a:rPr lang="de-DE" dirty="0"/>
              <a:t>ENDIF.</a:t>
            </a:r>
          </a:p>
          <a:p>
            <a:endParaRPr lang="de-DE" dirty="0"/>
          </a:p>
          <a:p>
            <a:endParaRPr lang="de-DE" dirty="0"/>
          </a:p>
          <a:p>
            <a:endParaRPr lang="de-DE" dirty="0"/>
          </a:p>
          <a:p>
            <a:r>
              <a:rPr lang="de-DE" dirty="0"/>
              <a:t>Oder:</a:t>
            </a:r>
            <a:br>
              <a:rPr lang="de-DE" dirty="0"/>
            </a:br>
            <a:r>
              <a:rPr lang="de-DE" dirty="0"/>
              <a:t>@AbapCatalog.sqlViewName: 'ZIAGGREGATION'</a:t>
            </a:r>
          </a:p>
          <a:p>
            <a:r>
              <a:rPr lang="de-DE" dirty="0"/>
              <a:t>@AbapCatalog.compiler.compareFilter: </a:t>
            </a:r>
            <a:r>
              <a:rPr lang="de-DE" dirty="0" err="1"/>
              <a:t>true</a:t>
            </a:r>
            <a:endParaRPr lang="de-DE" dirty="0"/>
          </a:p>
          <a:p>
            <a:r>
              <a:rPr lang="de-DE" dirty="0"/>
              <a:t>@AbapCatalog.viewEnhancementCategory: [#NONE]</a:t>
            </a:r>
          </a:p>
          <a:p>
            <a:r>
              <a:rPr lang="de-DE" dirty="0"/>
              <a:t>@AccessControl.authorizationCheck: #NOT_REQUIRED</a:t>
            </a:r>
          </a:p>
          <a:p>
            <a:r>
              <a:rPr lang="de-DE" dirty="0"/>
              <a:t>@EndUserText.label: 'Aggregation </a:t>
            </a:r>
            <a:r>
              <a:rPr lang="de-DE" dirty="0" err="1"/>
              <a:t>with</a:t>
            </a:r>
            <a:r>
              <a:rPr lang="de-DE" dirty="0"/>
              <a:t> Parameter Check'</a:t>
            </a:r>
          </a:p>
          <a:p>
            <a:r>
              <a:rPr lang="de-DE" dirty="0" err="1"/>
              <a:t>define</a:t>
            </a:r>
            <a:r>
              <a:rPr lang="de-DE" dirty="0"/>
              <a:t> </a:t>
            </a:r>
            <a:r>
              <a:rPr lang="de-DE" dirty="0" err="1"/>
              <a:t>view</a:t>
            </a:r>
            <a:r>
              <a:rPr lang="de-DE" dirty="0"/>
              <a:t> </a:t>
            </a:r>
            <a:r>
              <a:rPr lang="de-DE" dirty="0" err="1"/>
              <a:t>zI_aggregation_with_param_check</a:t>
            </a:r>
            <a:endParaRPr lang="de-DE" dirty="0"/>
          </a:p>
          <a:p>
            <a:r>
              <a:rPr lang="de-DE" dirty="0"/>
              <a:t>  </a:t>
            </a:r>
            <a:r>
              <a:rPr lang="de-DE" dirty="0" err="1"/>
              <a:t>with</a:t>
            </a:r>
            <a:r>
              <a:rPr lang="de-DE" dirty="0"/>
              <a:t> </a:t>
            </a:r>
            <a:r>
              <a:rPr lang="de-DE" dirty="0" err="1"/>
              <a:t>parameters</a:t>
            </a:r>
            <a:r>
              <a:rPr lang="de-DE" dirty="0"/>
              <a:t> </a:t>
            </a:r>
            <a:r>
              <a:rPr lang="de-DE" dirty="0" err="1"/>
              <a:t>p_min_total_price</a:t>
            </a:r>
            <a:r>
              <a:rPr lang="de-DE" dirty="0"/>
              <a:t> : DECIMAL(15,2)</a:t>
            </a:r>
          </a:p>
          <a:p>
            <a:r>
              <a:rPr lang="de-DE" dirty="0"/>
              <a:t>  </a:t>
            </a:r>
            <a:r>
              <a:rPr lang="de-DE" dirty="0" err="1"/>
              <a:t>as</a:t>
            </a:r>
            <a:r>
              <a:rPr lang="de-DE" dirty="0"/>
              <a:t> </a:t>
            </a:r>
            <a:r>
              <a:rPr lang="de-DE" dirty="0" err="1"/>
              <a:t>select</a:t>
            </a:r>
            <a:r>
              <a:rPr lang="de-DE" dirty="0"/>
              <a:t> from ZI_PRODUCTS_000</a:t>
            </a:r>
          </a:p>
          <a:p>
            <a:r>
              <a:rPr lang="de-DE" dirty="0"/>
              <a:t>{</a:t>
            </a:r>
          </a:p>
          <a:p>
            <a:r>
              <a:rPr lang="de-DE" dirty="0"/>
              <a:t>    </a:t>
            </a:r>
            <a:r>
              <a:rPr lang="de-DE" dirty="0" err="1"/>
              <a:t>key</a:t>
            </a:r>
            <a:r>
              <a:rPr lang="de-DE" dirty="0"/>
              <a:t> </a:t>
            </a:r>
            <a:r>
              <a:rPr lang="de-DE" dirty="0" err="1"/>
              <a:t>Product</a:t>
            </a:r>
            <a:r>
              <a:rPr lang="de-DE" dirty="0"/>
              <a:t>,</a:t>
            </a:r>
          </a:p>
          <a:p>
            <a:r>
              <a:rPr lang="de-DE" dirty="0"/>
              <a:t>    </a:t>
            </a:r>
            <a:r>
              <a:rPr lang="de-DE" dirty="0" err="1"/>
              <a:t>ProductText</a:t>
            </a:r>
            <a:r>
              <a:rPr lang="de-DE" dirty="0"/>
              <a:t>,</a:t>
            </a:r>
          </a:p>
          <a:p>
            <a:r>
              <a:rPr lang="de-DE" dirty="0"/>
              <a:t>    </a:t>
            </a:r>
            <a:r>
              <a:rPr lang="de-DE" dirty="0" err="1"/>
              <a:t>sum</a:t>
            </a:r>
            <a:r>
              <a:rPr lang="de-DE" dirty="0"/>
              <a:t>(Price) </a:t>
            </a:r>
            <a:r>
              <a:rPr lang="de-DE" dirty="0" err="1"/>
              <a:t>as</a:t>
            </a:r>
            <a:r>
              <a:rPr lang="de-DE" dirty="0"/>
              <a:t> </a:t>
            </a:r>
            <a:r>
              <a:rPr lang="de-DE" dirty="0" err="1"/>
              <a:t>totalPrice</a:t>
            </a:r>
            <a:r>
              <a:rPr lang="de-DE" dirty="0"/>
              <a:t>,</a:t>
            </a:r>
          </a:p>
          <a:p>
            <a:r>
              <a:rPr lang="de-DE" dirty="0"/>
              <a:t>    Currency,</a:t>
            </a:r>
          </a:p>
          <a:p>
            <a:r>
              <a:rPr lang="de-DE" dirty="0"/>
              <a:t>    </a:t>
            </a:r>
            <a:r>
              <a:rPr lang="de-DE" dirty="0" err="1"/>
              <a:t>ProductGroup</a:t>
            </a:r>
            <a:r>
              <a:rPr lang="de-DE" dirty="0"/>
              <a:t>,</a:t>
            </a:r>
          </a:p>
          <a:p>
            <a:r>
              <a:rPr lang="de-DE" dirty="0"/>
              <a:t>    </a:t>
            </a:r>
            <a:r>
              <a:rPr lang="de-DE" dirty="0" err="1"/>
              <a:t>BaseUnit</a:t>
            </a:r>
            <a:r>
              <a:rPr lang="de-DE" dirty="0"/>
              <a:t>,</a:t>
            </a:r>
          </a:p>
          <a:p>
            <a:r>
              <a:rPr lang="de-DE" dirty="0"/>
              <a:t>    </a:t>
            </a:r>
            <a:r>
              <a:rPr lang="de-DE" dirty="0" err="1"/>
              <a:t>case</a:t>
            </a:r>
            <a:r>
              <a:rPr lang="de-DE" dirty="0"/>
              <a:t> </a:t>
            </a:r>
            <a:r>
              <a:rPr lang="de-DE" dirty="0" err="1"/>
              <a:t>when</a:t>
            </a:r>
            <a:r>
              <a:rPr lang="de-DE" dirty="0"/>
              <a:t> </a:t>
            </a:r>
            <a:r>
              <a:rPr lang="de-DE" dirty="0" err="1"/>
              <a:t>sum</a:t>
            </a:r>
            <a:r>
              <a:rPr lang="de-DE" dirty="0"/>
              <a:t>(Price) &gt; :</a:t>
            </a:r>
            <a:r>
              <a:rPr lang="de-DE" dirty="0" err="1"/>
              <a:t>p_min_total_price</a:t>
            </a:r>
            <a:r>
              <a:rPr lang="de-DE" dirty="0"/>
              <a:t> </a:t>
            </a:r>
            <a:r>
              <a:rPr lang="de-DE" dirty="0" err="1"/>
              <a:t>then</a:t>
            </a:r>
            <a:r>
              <a:rPr lang="de-DE" dirty="0"/>
              <a:t> 1 </a:t>
            </a:r>
            <a:r>
              <a:rPr lang="de-DE" dirty="0" err="1"/>
              <a:t>else</a:t>
            </a:r>
            <a:r>
              <a:rPr lang="de-DE" dirty="0"/>
              <a:t> 0 end </a:t>
            </a:r>
            <a:r>
              <a:rPr lang="de-DE" dirty="0" err="1"/>
              <a:t>as</a:t>
            </a:r>
            <a:r>
              <a:rPr lang="de-DE" dirty="0"/>
              <a:t> </a:t>
            </a:r>
            <a:r>
              <a:rPr lang="de-DE" dirty="0" err="1"/>
              <a:t>PriceCheck</a:t>
            </a:r>
            <a:endParaRPr lang="de-DE" dirty="0"/>
          </a:p>
          <a:p>
            <a:r>
              <a:rPr lang="de-DE" dirty="0"/>
              <a:t>} </a:t>
            </a:r>
          </a:p>
          <a:p>
            <a:r>
              <a:rPr lang="de-DE" dirty="0" err="1"/>
              <a:t>group</a:t>
            </a:r>
            <a:r>
              <a:rPr lang="de-DE" dirty="0"/>
              <a:t> </a:t>
            </a:r>
            <a:r>
              <a:rPr lang="de-DE" dirty="0" err="1"/>
              <a:t>by</a:t>
            </a:r>
            <a:r>
              <a:rPr lang="de-DE" dirty="0"/>
              <a:t> </a:t>
            </a:r>
            <a:r>
              <a:rPr lang="de-DE" dirty="0" err="1"/>
              <a:t>ProductGroup</a:t>
            </a:r>
            <a:r>
              <a:rPr lang="de-DE" dirty="0"/>
              <a:t>,</a:t>
            </a:r>
          </a:p>
          <a:p>
            <a:r>
              <a:rPr lang="de-DE" dirty="0"/>
              <a:t>         </a:t>
            </a:r>
            <a:r>
              <a:rPr lang="de-DE" dirty="0" err="1"/>
              <a:t>Product</a:t>
            </a:r>
            <a:r>
              <a:rPr lang="de-DE" dirty="0"/>
              <a:t>,</a:t>
            </a:r>
          </a:p>
          <a:p>
            <a:r>
              <a:rPr lang="de-DE" dirty="0"/>
              <a:t>         </a:t>
            </a:r>
            <a:r>
              <a:rPr lang="de-DE" dirty="0" err="1"/>
              <a:t>ProductText</a:t>
            </a:r>
            <a:r>
              <a:rPr lang="de-DE" dirty="0"/>
              <a:t>,</a:t>
            </a:r>
          </a:p>
          <a:p>
            <a:r>
              <a:rPr lang="de-DE" dirty="0"/>
              <a:t>         Currency,</a:t>
            </a:r>
          </a:p>
          <a:p>
            <a:r>
              <a:rPr lang="de-DE" dirty="0"/>
              <a:t>         </a:t>
            </a:r>
            <a:r>
              <a:rPr lang="de-DE" dirty="0" err="1"/>
              <a:t>BaseUnit</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7622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Übergehen.</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67059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Zusatzaufgabe. Soll zeigen: Rollenobjekte kann man vergeben (wenn es welche gibt). </a:t>
            </a:r>
          </a:p>
          <a:p>
            <a:endParaRPr lang="de-DE" dirty="0"/>
          </a:p>
          <a:p>
            <a:endParaRPr lang="de-DE" dirty="0"/>
          </a:p>
          <a:p>
            <a:endParaRPr lang="de-DE" dirty="0"/>
          </a:p>
          <a:p>
            <a:endParaRPr lang="de-DE" dirty="0"/>
          </a:p>
          <a:p>
            <a:r>
              <a:rPr lang="de-DE" dirty="0"/>
              <a:t>@AccessControl.authorizationCheck: #CHECK</a:t>
            </a:r>
          </a:p>
          <a:p>
            <a:r>
              <a:rPr lang="de-DE" dirty="0"/>
              <a:t>@EndUserText.label: 'Sales Order </a:t>
            </a:r>
            <a:r>
              <a:rPr lang="de-DE" dirty="0" err="1"/>
              <a:t>with</a:t>
            </a:r>
            <a:r>
              <a:rPr lang="de-DE" dirty="0"/>
              <a:t> User Input'</a:t>
            </a:r>
          </a:p>
          <a:p>
            <a:r>
              <a:rPr lang="de-DE" dirty="0"/>
              <a:t>@Metadata.ignorePropagatedAnnotations: </a:t>
            </a:r>
            <a:r>
              <a:rPr lang="de-DE" dirty="0" err="1"/>
              <a:t>true</a:t>
            </a:r>
            <a:endParaRPr lang="de-DE" dirty="0"/>
          </a:p>
          <a:p>
            <a:r>
              <a:rPr lang="de-DE" dirty="0" err="1"/>
              <a:t>define</a:t>
            </a:r>
            <a:r>
              <a:rPr lang="de-DE" dirty="0"/>
              <a:t> </a:t>
            </a:r>
            <a:r>
              <a:rPr lang="de-DE" dirty="0" err="1"/>
              <a:t>view</a:t>
            </a:r>
            <a:r>
              <a:rPr lang="de-DE" dirty="0"/>
              <a:t> </a:t>
            </a:r>
            <a:r>
              <a:rPr lang="de-DE" dirty="0" err="1"/>
              <a:t>entity</a:t>
            </a:r>
            <a:r>
              <a:rPr lang="de-DE" dirty="0"/>
              <a:t> ZC_SalesOrderWithUserInput2</a:t>
            </a:r>
          </a:p>
          <a:p>
            <a:r>
              <a:rPr lang="de-DE" dirty="0"/>
              <a:t>  </a:t>
            </a:r>
            <a:r>
              <a:rPr lang="de-DE" dirty="0" err="1"/>
              <a:t>with</a:t>
            </a:r>
            <a:r>
              <a:rPr lang="de-DE" dirty="0"/>
              <a:t> </a:t>
            </a:r>
            <a:r>
              <a:rPr lang="de-DE" dirty="0" err="1"/>
              <a:t>parameters</a:t>
            </a:r>
            <a:endParaRPr lang="de-DE" dirty="0"/>
          </a:p>
          <a:p>
            <a:r>
              <a:rPr lang="de-DE" dirty="0"/>
              <a:t>    </a:t>
            </a:r>
            <a:r>
              <a:rPr lang="de-DE" dirty="0" err="1"/>
              <a:t>P_UserInput</a:t>
            </a:r>
            <a:r>
              <a:rPr lang="de-DE" dirty="0"/>
              <a:t> : </a:t>
            </a:r>
            <a:r>
              <a:rPr lang="de-DE" dirty="0" err="1"/>
              <a:t>abap.char</a:t>
            </a:r>
            <a:r>
              <a:rPr lang="de-DE" dirty="0"/>
              <a:t>(4)</a:t>
            </a:r>
          </a:p>
          <a:p>
            <a:r>
              <a:rPr lang="de-DE" dirty="0"/>
              <a:t>  </a:t>
            </a:r>
            <a:r>
              <a:rPr lang="de-DE" dirty="0" err="1"/>
              <a:t>as</a:t>
            </a:r>
            <a:r>
              <a:rPr lang="de-DE" dirty="0"/>
              <a:t> </a:t>
            </a:r>
            <a:r>
              <a:rPr lang="de-DE" dirty="0" err="1"/>
              <a:t>select</a:t>
            </a:r>
            <a:r>
              <a:rPr lang="de-DE" dirty="0"/>
              <a:t> from </a:t>
            </a:r>
            <a:r>
              <a:rPr lang="de-DE" dirty="0" err="1"/>
              <a:t>ZI_SalesOrder</a:t>
            </a:r>
            <a:endParaRPr lang="de-DE" dirty="0"/>
          </a:p>
          <a:p>
            <a:r>
              <a:rPr lang="de-DE" dirty="0"/>
              <a:t>{</a:t>
            </a:r>
          </a:p>
          <a:p>
            <a:r>
              <a:rPr lang="de-DE" dirty="0"/>
              <a:t>  </a:t>
            </a:r>
            <a:r>
              <a:rPr lang="de-DE" dirty="0" err="1"/>
              <a:t>key</a:t>
            </a:r>
            <a:r>
              <a:rPr lang="de-DE" dirty="0"/>
              <a:t> </a:t>
            </a:r>
            <a:r>
              <a:rPr lang="de-DE" dirty="0" err="1"/>
              <a:t>SalesOrder</a:t>
            </a:r>
            <a:r>
              <a:rPr lang="de-DE" dirty="0"/>
              <a:t>,</a:t>
            </a:r>
          </a:p>
          <a:p>
            <a:r>
              <a:rPr lang="de-DE" dirty="0"/>
              <a:t>      $</a:t>
            </a:r>
            <a:r>
              <a:rPr lang="de-DE" dirty="0" err="1"/>
              <a:t>parameters.P_UserInput</a:t>
            </a:r>
            <a:r>
              <a:rPr lang="de-DE" dirty="0"/>
              <a:t> </a:t>
            </a:r>
            <a:r>
              <a:rPr lang="de-DE" dirty="0" err="1"/>
              <a:t>as</a:t>
            </a:r>
            <a:r>
              <a:rPr lang="de-DE" dirty="0"/>
              <a:t> </a:t>
            </a:r>
            <a:r>
              <a:rPr lang="de-DE" dirty="0" err="1"/>
              <a:t>UserInput</a:t>
            </a:r>
            <a:endParaRPr lang="de-DE" dirty="0"/>
          </a:p>
          <a:p>
            <a:r>
              <a:rPr lang="de-DE" dirty="0"/>
              <a:t>}</a:t>
            </a:r>
          </a:p>
          <a:p>
            <a:endParaRPr lang="de-DE" dirty="0"/>
          </a:p>
          <a:p>
            <a:r>
              <a:rPr lang="de-DE" dirty="0"/>
              <a:t>//@EndUserText.label: 'Auto </a:t>
            </a:r>
            <a:r>
              <a:rPr lang="de-DE" dirty="0" err="1"/>
              <a:t>assigned</a:t>
            </a:r>
            <a:r>
              <a:rPr lang="de-DE" dirty="0"/>
              <a:t> </a:t>
            </a:r>
            <a:r>
              <a:rPr lang="de-DE" dirty="0" err="1"/>
              <a:t>mapping</a:t>
            </a:r>
            <a:r>
              <a:rPr lang="de-DE" dirty="0"/>
              <a:t> </a:t>
            </a:r>
            <a:r>
              <a:rPr lang="de-DE" dirty="0" err="1"/>
              <a:t>role</a:t>
            </a:r>
            <a:r>
              <a:rPr lang="de-DE" dirty="0"/>
              <a:t> </a:t>
            </a:r>
            <a:r>
              <a:rPr lang="de-DE" dirty="0" err="1"/>
              <a:t>for</a:t>
            </a:r>
            <a:r>
              <a:rPr lang="de-DE" dirty="0"/>
              <a:t> ZC_SalesOrderWithUserInput2'</a:t>
            </a:r>
          </a:p>
          <a:p>
            <a:r>
              <a:rPr lang="de-DE" dirty="0"/>
              <a:t>//@MappingRole: </a:t>
            </a:r>
            <a:r>
              <a:rPr lang="de-DE" dirty="0" err="1"/>
              <a:t>true</a:t>
            </a:r>
            <a:endParaRPr lang="de-DE" dirty="0"/>
          </a:p>
          <a:p>
            <a:r>
              <a:rPr lang="de-DE" dirty="0"/>
              <a:t>//</a:t>
            </a:r>
            <a:r>
              <a:rPr lang="de-DE" dirty="0" err="1"/>
              <a:t>define</a:t>
            </a:r>
            <a:r>
              <a:rPr lang="de-DE" dirty="0"/>
              <a:t> </a:t>
            </a:r>
            <a:r>
              <a:rPr lang="de-DE" dirty="0" err="1"/>
              <a:t>role</a:t>
            </a:r>
            <a:r>
              <a:rPr lang="de-DE" dirty="0"/>
              <a:t> ZC_SalesOrderWithUserInput2 {</a:t>
            </a:r>
          </a:p>
          <a:p>
            <a:r>
              <a:rPr lang="de-DE" dirty="0"/>
              <a:t>//    </a:t>
            </a:r>
            <a:r>
              <a:rPr lang="de-DE" dirty="0" err="1"/>
              <a:t>grant</a:t>
            </a:r>
            <a:r>
              <a:rPr lang="de-DE" dirty="0"/>
              <a:t> </a:t>
            </a:r>
            <a:r>
              <a:rPr lang="de-DE" dirty="0" err="1"/>
              <a:t>select</a:t>
            </a:r>
            <a:r>
              <a:rPr lang="de-DE" dirty="0"/>
              <a:t> on ZC_SalesOrderWithUserInput2</a:t>
            </a:r>
          </a:p>
          <a:p>
            <a:r>
              <a:rPr lang="de-DE" dirty="0"/>
              <a:t>//    </a:t>
            </a:r>
            <a:r>
              <a:rPr lang="de-DE" dirty="0" err="1"/>
              <a:t>where</a:t>
            </a:r>
            <a:r>
              <a:rPr lang="de-DE" dirty="0"/>
              <a:t> ( </a:t>
            </a:r>
            <a:r>
              <a:rPr lang="de-DE" dirty="0" err="1"/>
              <a:t>UserInput</a:t>
            </a:r>
            <a:r>
              <a:rPr lang="de-DE" dirty="0"/>
              <a:t> ) =</a:t>
            </a:r>
          </a:p>
          <a:p>
            <a:r>
              <a:rPr lang="de-DE" dirty="0"/>
              <a:t>//    </a:t>
            </a:r>
            <a:r>
              <a:rPr lang="de-DE" dirty="0" err="1"/>
              <a:t>aspect</a:t>
            </a:r>
            <a:r>
              <a:rPr lang="de-DE" dirty="0"/>
              <a:t> </a:t>
            </a:r>
            <a:r>
              <a:rPr lang="de-DE" dirty="0" err="1"/>
              <a:t>pfcg_auth</a:t>
            </a:r>
            <a:r>
              <a:rPr lang="de-DE" dirty="0"/>
              <a:t> ( V_VBAK_AAT,</a:t>
            </a:r>
          </a:p>
          <a:p>
            <a:r>
              <a:rPr lang="de-DE" dirty="0"/>
              <a:t>//                       AUART,</a:t>
            </a:r>
          </a:p>
          <a:p>
            <a:r>
              <a:rPr lang="de-DE" dirty="0"/>
              <a:t>//                       ACTVT = '03' );</a:t>
            </a:r>
          </a:p>
          <a:p>
            <a:r>
              <a:rPr lang="de-DE" dirty="0"/>
              <a:t>//}</a:t>
            </a:r>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32061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54436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363636"/>
                </a:solidFill>
                <a:effectLst/>
                <a:highlight>
                  <a:srgbClr val="F6E0D5"/>
                </a:highlight>
                <a:latin typeface="Benton Sans"/>
              </a:rPr>
              <a:t>We will first define the classic CDS data model and then enhance it to define the business object structure.</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31575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363636"/>
                </a:solidFill>
                <a:effectLst/>
                <a:highlight>
                  <a:srgbClr val="F6E0D5"/>
                </a:highlight>
                <a:latin typeface="Benton Sans"/>
              </a:rPr>
              <a:t>We will first define the classic CDS data model and then enhance it to define the business object structure.</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4465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Man braucht SAP Cloud </a:t>
            </a:r>
            <a:r>
              <a:rPr lang="de-DE" dirty="0" err="1"/>
              <a:t>Platform</a:t>
            </a:r>
            <a:r>
              <a:rPr lang="de-DE" dirty="0"/>
              <a:t> oder SAP 4 HANA Account.</a:t>
            </a:r>
          </a:p>
          <a:p>
            <a:r>
              <a:rPr lang="de-DE" dirty="0"/>
              <a:t>Wir arbeiten mit </a:t>
            </a:r>
            <a:r>
              <a:rPr lang="de-DE" dirty="0" err="1"/>
              <a:t>Eclipse</a:t>
            </a:r>
            <a:r>
              <a:rPr lang="de-DE" dirty="0"/>
              <a:t>, dort sind die ABAP Development Tools installiert. Show </a:t>
            </a:r>
            <a:r>
              <a:rPr lang="de-DE" dirty="0" err="1"/>
              <a:t>Perspective</a:t>
            </a:r>
            <a:r>
              <a:rPr lang="de-DE" dirty="0"/>
              <a:t>-&gt;ABAP</a:t>
            </a:r>
          </a:p>
          <a:p>
            <a:r>
              <a:rPr lang="de-DE" dirty="0"/>
              <a:t>Wir connecten uns zum ABAP </a:t>
            </a:r>
            <a:r>
              <a:rPr lang="de-DE" dirty="0" err="1"/>
              <a:t>Syste</a:t>
            </a:r>
            <a:r>
              <a:rPr lang="de-DE" dirty="0"/>
              <a:t>.</a:t>
            </a:r>
          </a:p>
          <a:p>
            <a:endParaRPr lang="de-DE" dirty="0"/>
          </a:p>
          <a:p>
            <a:r>
              <a:rPr lang="de-DE" dirty="0"/>
              <a:t>Project Explorer hat ABAP Repository </a:t>
            </a:r>
            <a:r>
              <a:rPr lang="de-DE" dirty="0" err="1"/>
              <a:t>Tree</a:t>
            </a:r>
            <a:r>
              <a:rPr lang="de-DE" dirty="0"/>
              <a:t>. Generiertes Package </a:t>
            </a:r>
            <a:r>
              <a:rPr lang="de-DE" dirty="0" err="1"/>
              <a:t>ZLOCALm</a:t>
            </a:r>
            <a:r>
              <a:rPr lang="de-DE" dirty="0"/>
              <a:t> in </a:t>
            </a:r>
            <a:r>
              <a:rPr lang="de-DE" dirty="0" err="1"/>
              <a:t>Favourite</a:t>
            </a:r>
            <a:r>
              <a:rPr lang="de-DE" dirty="0"/>
              <a:t> Pack. Wir können Baum nach Wünschen definieren oder neuen hinzufügen (Wurzelknoten rechte Maustaste)</a:t>
            </a:r>
          </a:p>
          <a:p>
            <a:endParaRPr lang="de-DE" dirty="0"/>
          </a:p>
          <a:p>
            <a:r>
              <a:rPr lang="de-DE" dirty="0"/>
              <a:t>Mit Editor verlinken anklicken, dann wird jedes selektierte Objekte im Projekt Explorer Baum angezeigt</a:t>
            </a:r>
          </a:p>
          <a:p>
            <a:r>
              <a:rPr lang="de-DE" dirty="0"/>
              <a:t>Outline View (Zeigt interne Struktur)</a:t>
            </a:r>
          </a:p>
          <a:p>
            <a:r>
              <a:rPr lang="de-DE" dirty="0"/>
              <a:t>In der Mitte Reiterkarten für </a:t>
            </a:r>
            <a:r>
              <a:rPr lang="de-DE" dirty="0" err="1"/>
              <a:t>Devs</a:t>
            </a:r>
            <a:r>
              <a:rPr lang="de-DE" dirty="0"/>
              <a:t>: Problems View für Syntax Errors und </a:t>
            </a:r>
            <a:r>
              <a:rPr lang="de-DE" dirty="0" err="1"/>
              <a:t>Warnings</a:t>
            </a:r>
            <a:r>
              <a:rPr lang="de-DE" dirty="0"/>
              <a:t>. Sowie Properties View für Eigenschaften des ABAP Objekts</a:t>
            </a:r>
          </a:p>
          <a:p>
            <a:endParaRPr lang="de-DE" dirty="0"/>
          </a:p>
          <a:p>
            <a:r>
              <a:rPr lang="de-DE" dirty="0"/>
              <a:t>Sehr gut ist Relation Explorer. I RAP </a:t>
            </a:r>
            <a:r>
              <a:rPr lang="de-DE" dirty="0" err="1"/>
              <a:t>Context</a:t>
            </a:r>
            <a:r>
              <a:rPr lang="de-DE" dirty="0"/>
              <a:t> zeigt er Verbindungen von Bos unabhängig der </a:t>
            </a:r>
            <a:r>
              <a:rPr lang="de-DE" dirty="0" err="1"/>
              <a:t>techn.Location</a:t>
            </a:r>
            <a:r>
              <a:rPr lang="de-DE" dirty="0"/>
              <a:t> an</a:t>
            </a:r>
          </a:p>
          <a:p>
            <a:endParaRPr lang="de-DE" dirty="0"/>
          </a:p>
          <a:p>
            <a:r>
              <a:rPr lang="de-DE" dirty="0" err="1"/>
              <a:t>Perspective</a:t>
            </a:r>
            <a:r>
              <a:rPr lang="de-DE" dirty="0"/>
              <a:t> </a:t>
            </a:r>
            <a:r>
              <a:rPr lang="de-DE" dirty="0" err="1"/>
              <a:t>reset</a:t>
            </a:r>
            <a:r>
              <a:rPr lang="de-DE" dirty="0"/>
              <a:t> (Oben rechts ABAP </a:t>
            </a:r>
            <a:r>
              <a:rPr lang="de-DE" dirty="0" err="1"/>
              <a:t>Reset</a:t>
            </a:r>
            <a:r>
              <a:rPr lang="de-DE" dirty="0"/>
              <a:t>)</a:t>
            </a:r>
          </a:p>
          <a:p>
            <a:r>
              <a:rPr lang="de-DE" dirty="0"/>
              <a:t>CTRL + Shift + L -_&gt; Anzeige aller ABAP Shortcuts</a:t>
            </a:r>
          </a:p>
          <a:p>
            <a:endParaRPr lang="de-DE" dirty="0"/>
          </a:p>
          <a:p>
            <a:r>
              <a:rPr lang="de-DE" dirty="0"/>
              <a:t>Hilfe Menü: ABAP </a:t>
            </a:r>
            <a:r>
              <a:rPr lang="de-DE" dirty="0" err="1"/>
              <a:t>Documentation</a:t>
            </a:r>
            <a:r>
              <a:rPr lang="de-DE" dirty="0"/>
              <a:t> -&gt; Help Contents (CDS Und RAP Doku)</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0277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solidFill>
                  <a:srgbClr val="569CD6"/>
                </a:solidFill>
                <a:effectLst/>
                <a:highlight>
                  <a:srgbClr val="1F1F1F"/>
                </a:highlight>
                <a:latin typeface="Consolas" panose="020B0609020204030204" pitchFamily="49" charset="0"/>
              </a:rPr>
              <a:t># </a:t>
            </a:r>
            <a:r>
              <a:rPr lang="de-DE" b="1" dirty="0" err="1">
                <a:solidFill>
                  <a:srgbClr val="569CD6"/>
                </a:solidFill>
                <a:effectLst/>
                <a:highlight>
                  <a:srgbClr val="1F1F1F"/>
                </a:highlight>
                <a:latin typeface="Consolas" panose="020B0609020204030204" pitchFamily="49" charset="0"/>
              </a:rPr>
              <a:t>How</a:t>
            </a:r>
            <a:r>
              <a:rPr lang="de-DE" b="1" dirty="0">
                <a:solidFill>
                  <a:srgbClr val="569CD6"/>
                </a:solidFill>
                <a:effectLst/>
                <a:highlight>
                  <a:srgbClr val="1F1F1F"/>
                </a:highlight>
                <a:latin typeface="Consolas" panose="020B0609020204030204" pitchFamily="49" charset="0"/>
              </a:rPr>
              <a:t> </a:t>
            </a:r>
            <a:r>
              <a:rPr lang="de-DE" b="1" dirty="0" err="1">
                <a:solidFill>
                  <a:srgbClr val="569CD6"/>
                </a:solidFill>
                <a:effectLst/>
                <a:highlight>
                  <a:srgbClr val="1F1F1F"/>
                </a:highlight>
                <a:latin typeface="Consolas" panose="020B0609020204030204" pitchFamily="49" charset="0"/>
              </a:rPr>
              <a:t>to</a:t>
            </a:r>
            <a:r>
              <a:rPr lang="de-DE" b="1" dirty="0">
                <a:solidFill>
                  <a:srgbClr val="569CD6"/>
                </a:solidFill>
                <a:effectLst/>
                <a:highlight>
                  <a:srgbClr val="1F1F1F"/>
                </a:highlight>
                <a:latin typeface="Consolas" panose="020B0609020204030204" pitchFamily="49" charset="0"/>
              </a:rPr>
              <a:t> find Standard CDS Views</a:t>
            </a:r>
            <a:endParaRPr lang="de-DE" b="0" dirty="0">
              <a:solidFill>
                <a:srgbClr val="CCCCCC"/>
              </a:solidFill>
              <a:effectLst/>
              <a:highlight>
                <a:srgbClr val="1F1F1F"/>
              </a:highlight>
              <a:latin typeface="Consolas" panose="020B0609020204030204" pitchFamily="49" charset="0"/>
            </a:endParaRPr>
          </a:p>
          <a:p>
            <a:br>
              <a:rPr lang="de-DE" b="0" dirty="0">
                <a:solidFill>
                  <a:srgbClr val="CCCCCC"/>
                </a:solidFill>
                <a:effectLst/>
                <a:highlight>
                  <a:srgbClr val="1F1F1F"/>
                </a:highlight>
                <a:latin typeface="Consolas" panose="020B0609020204030204" pitchFamily="49" charset="0"/>
              </a:rPr>
            </a:br>
            <a:r>
              <a:rPr lang="de-DE" b="0" dirty="0">
                <a:solidFill>
                  <a:srgbClr val="6796E6"/>
                </a:solidFill>
                <a:effectLst/>
                <a:highlight>
                  <a:srgbClr val="1F1F1F"/>
                </a:highlight>
                <a:latin typeface="Consolas" panose="020B0609020204030204" pitchFamily="49" charset="0"/>
              </a:rPr>
              <a:t>1.</a:t>
            </a:r>
            <a:r>
              <a:rPr lang="de-DE" b="0" dirty="0">
                <a:solidFill>
                  <a:srgbClr val="CCCCCC"/>
                </a:solidFill>
                <a:effectLst/>
                <a:highlight>
                  <a:srgbClr val="1F1F1F"/>
                </a:highlight>
                <a:latin typeface="Consolas" panose="020B0609020204030204" pitchFamily="49" charset="0"/>
              </a:rPr>
              <a:t> Öffne </a:t>
            </a:r>
            <a:r>
              <a:rPr lang="de-DE" b="0" dirty="0" err="1">
                <a:solidFill>
                  <a:srgbClr val="CCCCCC"/>
                </a:solidFill>
                <a:effectLst/>
                <a:highlight>
                  <a:srgbClr val="1F1F1F"/>
                </a:highlight>
                <a:latin typeface="Consolas" panose="020B0609020204030204" pitchFamily="49" charset="0"/>
              </a:rPr>
              <a:t>Eclipse</a:t>
            </a:r>
            <a:endParaRPr lang="de-DE" b="0" dirty="0">
              <a:solidFill>
                <a:srgbClr val="CCCCCC"/>
              </a:solidFill>
              <a:effectLst/>
              <a:highlight>
                <a:srgbClr val="1F1F1F"/>
              </a:highlight>
              <a:latin typeface="Consolas" panose="020B0609020204030204" pitchFamily="49" charset="0"/>
            </a:endParaRPr>
          </a:p>
          <a:p>
            <a:r>
              <a:rPr lang="de-DE" b="0" dirty="0">
                <a:solidFill>
                  <a:srgbClr val="6796E6"/>
                </a:solidFill>
                <a:effectLst/>
                <a:highlight>
                  <a:srgbClr val="1F1F1F"/>
                </a:highlight>
                <a:latin typeface="Consolas" panose="020B0609020204030204" pitchFamily="49" charset="0"/>
              </a:rPr>
              <a:t>2.</a:t>
            </a:r>
            <a:r>
              <a:rPr lang="de-DE" b="0" dirty="0">
                <a:solidFill>
                  <a:srgbClr val="CCCCCC"/>
                </a:solidFill>
                <a:effectLst/>
                <a:highlight>
                  <a:srgbClr val="1F1F1F"/>
                </a:highlight>
                <a:latin typeface="Consolas" panose="020B0609020204030204" pitchFamily="49" charset="0"/>
              </a:rPr>
              <a:t> Rechtsklick auf System Library → </a:t>
            </a:r>
            <a:r>
              <a:rPr lang="de-DE" b="0" dirty="0" err="1">
                <a:solidFill>
                  <a:srgbClr val="CCCCCC"/>
                </a:solidFill>
                <a:effectLst/>
                <a:highlight>
                  <a:srgbClr val="1F1F1F"/>
                </a:highlight>
                <a:latin typeface="Consolas" panose="020B0609020204030204" pitchFamily="49" charset="0"/>
              </a:rPr>
              <a:t>Configure</a:t>
            </a:r>
            <a:r>
              <a:rPr lang="de-DE" b="0" dirty="0">
                <a:solidFill>
                  <a:srgbClr val="CCCCCC"/>
                </a:solidFill>
                <a:effectLst/>
                <a:highlight>
                  <a:srgbClr val="1F1F1F"/>
                </a:highlight>
                <a:latin typeface="Consolas" panose="020B0609020204030204" pitchFamily="49" charset="0"/>
              </a:rPr>
              <a:t> </a:t>
            </a:r>
            <a:r>
              <a:rPr lang="de-DE" b="0" dirty="0" err="1">
                <a:solidFill>
                  <a:srgbClr val="CCCCCC"/>
                </a:solidFill>
                <a:effectLst/>
                <a:highlight>
                  <a:srgbClr val="1F1F1F"/>
                </a:highlight>
                <a:latin typeface="Consolas" panose="020B0609020204030204" pitchFamily="49" charset="0"/>
              </a:rPr>
              <a:t>Tree</a:t>
            </a:r>
            <a:r>
              <a:rPr lang="de-DE" b="0" dirty="0">
                <a:solidFill>
                  <a:srgbClr val="CCCCCC"/>
                </a:solidFill>
                <a:effectLst/>
                <a:highlight>
                  <a:srgbClr val="1F1F1F"/>
                </a:highlight>
                <a:latin typeface="Consolas" panose="020B0609020204030204" pitchFamily="49" charset="0"/>
              </a:rPr>
              <a:t>…</a:t>
            </a:r>
          </a:p>
          <a:p>
            <a:r>
              <a:rPr lang="de-DE" b="0" dirty="0">
                <a:solidFill>
                  <a:srgbClr val="CCCCCC"/>
                </a:solidFill>
                <a:effectLst/>
                <a:highlight>
                  <a:srgbClr val="1F1F1F"/>
                </a:highlight>
                <a:latin typeface="Consolas" panose="020B0609020204030204" pitchFamily="49" charset="0"/>
              </a:rPr>
              <a:t>    </a:t>
            </a:r>
          </a:p>
          <a:p>
            <a:r>
              <a:rPr lang="de-DE" b="0" dirty="0">
                <a:solidFill>
                  <a:srgbClr val="CCCCCC"/>
                </a:solidFill>
                <a:effectLst/>
                <a:highlight>
                  <a:srgbClr val="1F1F1F"/>
                </a:highlight>
                <a:latin typeface="Consolas" panose="020B0609020204030204" pitchFamily="49" charset="0"/>
              </a:rPr>
              <a:t>    ![</a:t>
            </a:r>
            <a:r>
              <a:rPr lang="de-DE" b="0" dirty="0" err="1">
                <a:solidFill>
                  <a:srgbClr val="CE9178"/>
                </a:solidFill>
                <a:effectLst/>
                <a:highlight>
                  <a:srgbClr val="1F1F1F"/>
                </a:highlight>
                <a:latin typeface="Consolas" panose="020B0609020204030204" pitchFamily="49" charset="0"/>
              </a:rPr>
              <a:t>Untitled</a:t>
            </a:r>
            <a:r>
              <a:rPr lang="de-DE" b="0" dirty="0">
                <a:solidFill>
                  <a:srgbClr val="CCCCCC"/>
                </a:solidFill>
                <a:effectLst/>
                <a:highlight>
                  <a:srgbClr val="1F1F1F"/>
                </a:highlight>
                <a:latin typeface="Consolas" panose="020B0609020204030204" pitchFamily="49" charset="0"/>
              </a:rPr>
              <a:t>](</a:t>
            </a:r>
            <a:r>
              <a:rPr lang="de-DE" b="0" u="sng" dirty="0">
                <a:solidFill>
                  <a:srgbClr val="CCCCCC"/>
                </a:solidFill>
                <a:effectLst/>
                <a:highlight>
                  <a:srgbClr val="1F1F1F"/>
                </a:highlight>
                <a:latin typeface="Consolas" panose="020B0609020204030204" pitchFamily="49" charset="0"/>
              </a:rPr>
              <a:t>How%20to%20find%20Standard%20CDS%20Views%20bb962b9b4cc940a09c0ca442745bed43/Untitled.png</a:t>
            </a:r>
            <a:r>
              <a:rPr lang="de-DE" b="0" dirty="0">
                <a:solidFill>
                  <a:srgbClr val="CCCCCC"/>
                </a:solidFill>
                <a:effectLst/>
                <a:highlight>
                  <a:srgbClr val="1F1F1F"/>
                </a:highlight>
                <a:latin typeface="Consolas" panose="020B0609020204030204" pitchFamily="49" charset="0"/>
              </a:rPr>
              <a:t>)</a:t>
            </a:r>
          </a:p>
          <a:p>
            <a:r>
              <a:rPr lang="de-DE" b="0" dirty="0">
                <a:solidFill>
                  <a:srgbClr val="CCCCCC"/>
                </a:solidFill>
                <a:effectLst/>
                <a:highlight>
                  <a:srgbClr val="1F1F1F"/>
                </a:highlight>
                <a:latin typeface="Consolas" panose="020B0609020204030204" pitchFamily="49" charset="0"/>
              </a:rPr>
              <a:t>    </a:t>
            </a:r>
          </a:p>
          <a:p>
            <a:r>
              <a:rPr lang="de-DE" b="0" dirty="0">
                <a:solidFill>
                  <a:srgbClr val="6796E6"/>
                </a:solidFill>
                <a:effectLst/>
                <a:highlight>
                  <a:srgbClr val="1F1F1F"/>
                </a:highlight>
                <a:latin typeface="Consolas" panose="020B0609020204030204" pitchFamily="49" charset="0"/>
              </a:rPr>
              <a:t>3.</a:t>
            </a:r>
            <a:r>
              <a:rPr lang="de-DE" b="0" dirty="0">
                <a:solidFill>
                  <a:srgbClr val="CCCCCC"/>
                </a:solidFill>
                <a:effectLst/>
                <a:highlight>
                  <a:srgbClr val="1F1F1F"/>
                </a:highlight>
                <a:latin typeface="Consolas" panose="020B0609020204030204" pitchFamily="49" charset="0"/>
              </a:rPr>
              <a:t> Ändern der “Selected </a:t>
            </a:r>
            <a:r>
              <a:rPr lang="de-DE" b="0" dirty="0" err="1">
                <a:solidFill>
                  <a:srgbClr val="CCCCCC"/>
                </a:solidFill>
                <a:effectLst/>
                <a:highlight>
                  <a:srgbClr val="1F1F1F"/>
                </a:highlight>
                <a:latin typeface="Consolas" panose="020B0609020204030204" pitchFamily="49" charset="0"/>
              </a:rPr>
              <a:t>Tree</a:t>
            </a:r>
            <a:r>
              <a:rPr lang="de-DE" b="0" dirty="0">
                <a:solidFill>
                  <a:srgbClr val="CCCCCC"/>
                </a:solidFill>
                <a:effectLst/>
                <a:highlight>
                  <a:srgbClr val="1F1F1F"/>
                </a:highlight>
                <a:latin typeface="Consolas" panose="020B0609020204030204" pitchFamily="49" charset="0"/>
              </a:rPr>
              <a:t> Levels (</a:t>
            </a:r>
            <a:r>
              <a:rPr lang="de-DE" b="0" dirty="0" err="1">
                <a:solidFill>
                  <a:srgbClr val="CCCCCC"/>
                </a:solidFill>
                <a:effectLst/>
                <a:highlight>
                  <a:srgbClr val="1F1F1F"/>
                </a:highlight>
                <a:latin typeface="Consolas" panose="020B0609020204030204" pitchFamily="49" charset="0"/>
              </a:rPr>
              <a:t>preview</a:t>
            </a:r>
            <a:r>
              <a:rPr lang="de-DE" b="0" dirty="0">
                <a:solidFill>
                  <a:srgbClr val="CCCCCC"/>
                </a:solidFill>
                <a:effectLst/>
                <a:highlight>
                  <a:srgbClr val="1F1F1F"/>
                </a:highlight>
                <a:latin typeface="Consolas" panose="020B0609020204030204" pitchFamily="49" charset="0"/>
              </a:rPr>
              <a:t>)”.</a:t>
            </a:r>
          </a:p>
          <a:p>
            <a:r>
              <a:rPr lang="de-DE" b="0" dirty="0">
                <a:solidFill>
                  <a:srgbClr val="CCCCCC"/>
                </a:solidFill>
                <a:effectLst/>
                <a:highlight>
                  <a:srgbClr val="1F1F1F"/>
                </a:highlight>
                <a:latin typeface="Consolas" panose="020B0609020204030204" pitchFamily="49" charset="0"/>
              </a:rPr>
              <a:t>    </a:t>
            </a:r>
          </a:p>
          <a:p>
            <a:r>
              <a:rPr lang="de-DE" b="0" dirty="0">
                <a:solidFill>
                  <a:srgbClr val="CCCCCC"/>
                </a:solidFill>
                <a:effectLst/>
                <a:highlight>
                  <a:srgbClr val="1F1F1F"/>
                </a:highlight>
                <a:latin typeface="Consolas" panose="020B0609020204030204" pitchFamily="49" charset="0"/>
              </a:rPr>
              <a:t>    ![</a:t>
            </a:r>
            <a:r>
              <a:rPr lang="de-DE" b="0" dirty="0" err="1">
                <a:solidFill>
                  <a:srgbClr val="CE9178"/>
                </a:solidFill>
                <a:effectLst/>
                <a:highlight>
                  <a:srgbClr val="1F1F1F"/>
                </a:highlight>
                <a:latin typeface="Consolas" panose="020B0609020204030204" pitchFamily="49" charset="0"/>
              </a:rPr>
              <a:t>Untitled</a:t>
            </a:r>
            <a:r>
              <a:rPr lang="de-DE" b="0" dirty="0">
                <a:solidFill>
                  <a:srgbClr val="CCCCCC"/>
                </a:solidFill>
                <a:effectLst/>
                <a:highlight>
                  <a:srgbClr val="1F1F1F"/>
                </a:highlight>
                <a:latin typeface="Consolas" panose="020B0609020204030204" pitchFamily="49" charset="0"/>
              </a:rPr>
              <a:t>](</a:t>
            </a:r>
            <a:r>
              <a:rPr lang="de-DE" b="0" u="sng" dirty="0">
                <a:solidFill>
                  <a:srgbClr val="CCCCCC"/>
                </a:solidFill>
                <a:effectLst/>
                <a:highlight>
                  <a:srgbClr val="1F1F1F"/>
                </a:highlight>
                <a:latin typeface="Consolas" panose="020B0609020204030204" pitchFamily="49" charset="0"/>
              </a:rPr>
              <a:t>How%20to%20find%20Standard%20CDS%20Views%20bb962b9b4cc940a09c0ca442745bed43/Untitled%201.png</a:t>
            </a:r>
            <a:r>
              <a:rPr lang="de-DE" b="0" dirty="0">
                <a:solidFill>
                  <a:srgbClr val="CCCCCC"/>
                </a:solidFill>
                <a:effectLst/>
                <a:highlight>
                  <a:srgbClr val="1F1F1F"/>
                </a:highlight>
                <a:latin typeface="Consolas" panose="020B0609020204030204" pitchFamily="49" charset="0"/>
              </a:rPr>
              <a:t>)</a:t>
            </a:r>
          </a:p>
          <a:p>
            <a:r>
              <a:rPr lang="de-DE" b="0" dirty="0">
                <a:solidFill>
                  <a:srgbClr val="CCCCCC"/>
                </a:solidFill>
                <a:effectLst/>
                <a:highlight>
                  <a:srgbClr val="1F1F1F"/>
                </a:highlight>
                <a:latin typeface="Consolas" panose="020B0609020204030204" pitchFamily="49" charset="0"/>
              </a:rPr>
              <a:t>    </a:t>
            </a:r>
          </a:p>
          <a:p>
            <a:r>
              <a:rPr lang="de-DE" b="0" dirty="0">
                <a:solidFill>
                  <a:srgbClr val="6796E6"/>
                </a:solidFill>
                <a:effectLst/>
                <a:highlight>
                  <a:srgbClr val="1F1F1F"/>
                </a:highlight>
                <a:latin typeface="Consolas" panose="020B0609020204030204" pitchFamily="49" charset="0"/>
              </a:rPr>
              <a:t>4.</a:t>
            </a:r>
            <a:r>
              <a:rPr lang="de-DE" b="0" dirty="0">
                <a:solidFill>
                  <a:srgbClr val="CCCCCC"/>
                </a:solidFill>
                <a:effectLst/>
                <a:highlight>
                  <a:srgbClr val="1F1F1F"/>
                </a:highlight>
                <a:latin typeface="Consolas" panose="020B0609020204030204" pitchFamily="49" charset="0"/>
              </a:rPr>
              <a:t> Im Project Explorer nun auf System Library → USE_IN_KEY_USER_APPS (oder USE_IN_CLOUD_DEVELOPMENT) → Core Data Services → Data Definition gehen.</a:t>
            </a:r>
          </a:p>
          <a:p>
            <a:r>
              <a:rPr lang="de-DE" b="0" dirty="0">
                <a:solidFill>
                  <a:srgbClr val="CCCCCC"/>
                </a:solidFill>
                <a:effectLst/>
                <a:highlight>
                  <a:srgbClr val="1F1F1F"/>
                </a:highlight>
                <a:latin typeface="Consolas" panose="020B0609020204030204" pitchFamily="49" charset="0"/>
              </a:rPr>
              <a:t>    </a:t>
            </a:r>
          </a:p>
          <a:p>
            <a:r>
              <a:rPr lang="de-DE" b="0" dirty="0">
                <a:solidFill>
                  <a:srgbClr val="CCCCCC"/>
                </a:solidFill>
                <a:effectLst/>
                <a:highlight>
                  <a:srgbClr val="1F1F1F"/>
                </a:highlight>
                <a:latin typeface="Consolas" panose="020B0609020204030204" pitchFamily="49" charset="0"/>
              </a:rPr>
              <a:t>    ![</a:t>
            </a:r>
            <a:r>
              <a:rPr lang="de-DE" b="0" dirty="0" err="1">
                <a:solidFill>
                  <a:srgbClr val="CE9178"/>
                </a:solidFill>
                <a:effectLst/>
                <a:highlight>
                  <a:srgbClr val="1F1F1F"/>
                </a:highlight>
                <a:latin typeface="Consolas" panose="020B0609020204030204" pitchFamily="49" charset="0"/>
              </a:rPr>
              <a:t>Untitled</a:t>
            </a:r>
            <a:r>
              <a:rPr lang="de-DE" b="0" dirty="0">
                <a:solidFill>
                  <a:srgbClr val="CCCCCC"/>
                </a:solidFill>
                <a:effectLst/>
                <a:highlight>
                  <a:srgbClr val="1F1F1F"/>
                </a:highlight>
                <a:latin typeface="Consolas" panose="020B0609020204030204" pitchFamily="49" charset="0"/>
              </a:rPr>
              <a:t>](</a:t>
            </a:r>
            <a:r>
              <a:rPr lang="de-DE" b="0" u="sng" dirty="0">
                <a:solidFill>
                  <a:srgbClr val="CCCCCC"/>
                </a:solidFill>
                <a:effectLst/>
                <a:highlight>
                  <a:srgbClr val="1F1F1F"/>
                </a:highlight>
                <a:latin typeface="Consolas" panose="020B0609020204030204" pitchFamily="49" charset="0"/>
              </a:rPr>
              <a:t>How%20to%20find%20Standard%20CDS%20Views%20bb962b9b4cc940a09c0ca442745bed43/Untitled%202.png</a:t>
            </a:r>
            <a:r>
              <a:rPr lang="de-DE" b="0" dirty="0">
                <a:solidFill>
                  <a:srgbClr val="CCCCCC"/>
                </a:solidFill>
                <a:effectLst/>
                <a:highlight>
                  <a:srgbClr val="1F1F1F"/>
                </a:highlight>
                <a:latin typeface="Consolas" panose="020B0609020204030204" pitchFamily="49" charset="0"/>
              </a:rPr>
              <a:t>)</a:t>
            </a:r>
          </a:p>
          <a:p>
            <a:r>
              <a:rPr lang="de-DE" b="0" dirty="0">
                <a:solidFill>
                  <a:srgbClr val="CCCCCC"/>
                </a:solidFill>
                <a:effectLst/>
                <a:highlight>
                  <a:srgbClr val="1F1F1F"/>
                </a:highlight>
                <a:latin typeface="Consolas" panose="020B0609020204030204" pitchFamily="49" charset="0"/>
              </a:rPr>
              <a:t>    </a:t>
            </a:r>
          </a:p>
          <a:p>
            <a:r>
              <a:rPr lang="de-DE" b="0" dirty="0">
                <a:solidFill>
                  <a:srgbClr val="6796E6"/>
                </a:solidFill>
                <a:effectLst/>
                <a:highlight>
                  <a:srgbClr val="1F1F1F"/>
                </a:highlight>
                <a:latin typeface="Consolas" panose="020B0609020204030204" pitchFamily="49" charset="0"/>
              </a:rPr>
              <a:t>5.</a:t>
            </a:r>
            <a:r>
              <a:rPr lang="de-DE" b="0" dirty="0">
                <a:solidFill>
                  <a:srgbClr val="CCCCCC"/>
                </a:solidFill>
                <a:effectLst/>
                <a:highlight>
                  <a:srgbClr val="1F1F1F"/>
                </a:highlight>
                <a:latin typeface="Consolas" panose="020B0609020204030204" pitchFamily="49" charset="0"/>
              </a:rPr>
              <a:t> Jetzt anhand der Liste Standard CDS Views auswählen. Zum Beispiel auf I_PRODUCT und in der Data Preview ansehen.</a:t>
            </a:r>
          </a:p>
          <a:p>
            <a:r>
              <a:rPr lang="de-DE" b="0" dirty="0">
                <a:solidFill>
                  <a:srgbClr val="6796E6"/>
                </a:solidFill>
                <a:effectLst/>
                <a:highlight>
                  <a:srgbClr val="1F1F1F"/>
                </a:highlight>
                <a:latin typeface="Consolas" panose="020B0609020204030204" pitchFamily="49" charset="0"/>
              </a:rPr>
              <a:t>6.</a:t>
            </a:r>
            <a:r>
              <a:rPr lang="de-DE" b="0" dirty="0">
                <a:solidFill>
                  <a:srgbClr val="CCCCCC"/>
                </a:solidFill>
                <a:effectLst/>
                <a:highlight>
                  <a:srgbClr val="1F1F1F"/>
                </a:highlight>
                <a:latin typeface="Consolas" panose="020B0609020204030204" pitchFamily="49" charset="0"/>
              </a:rPr>
              <a:t> </a:t>
            </a:r>
          </a:p>
          <a:p>
            <a:r>
              <a:rPr lang="de-DE" b="0" dirty="0">
                <a:solidFill>
                  <a:srgbClr val="CCCCCC"/>
                </a:solidFill>
                <a:effectLst/>
                <a:highlight>
                  <a:srgbClr val="1F1F1F"/>
                </a:highlight>
                <a:latin typeface="Consolas" panose="020B0609020204030204" pitchFamily="49" charset="0"/>
              </a:rPr>
              <a:t>    </a:t>
            </a:r>
          </a:p>
          <a:p>
            <a:r>
              <a:rPr lang="de-DE" b="0" dirty="0">
                <a:solidFill>
                  <a:srgbClr val="CCCCCC"/>
                </a:solidFill>
                <a:effectLst/>
                <a:highlight>
                  <a:srgbClr val="1F1F1F"/>
                </a:highlight>
                <a:latin typeface="Consolas" panose="020B0609020204030204" pitchFamily="49" charset="0"/>
              </a:rPr>
              <a:t>    ![</a:t>
            </a:r>
            <a:r>
              <a:rPr lang="de-DE" b="0" dirty="0" err="1">
                <a:solidFill>
                  <a:srgbClr val="CE9178"/>
                </a:solidFill>
                <a:effectLst/>
                <a:highlight>
                  <a:srgbClr val="1F1F1F"/>
                </a:highlight>
                <a:latin typeface="Consolas" panose="020B0609020204030204" pitchFamily="49" charset="0"/>
              </a:rPr>
              <a:t>Untitled</a:t>
            </a:r>
            <a:r>
              <a:rPr lang="de-DE" b="0" dirty="0">
                <a:solidFill>
                  <a:srgbClr val="CCCCCC"/>
                </a:solidFill>
                <a:effectLst/>
                <a:highlight>
                  <a:srgbClr val="1F1F1F"/>
                </a:highlight>
                <a:latin typeface="Consolas" panose="020B0609020204030204" pitchFamily="49" charset="0"/>
              </a:rPr>
              <a:t>](</a:t>
            </a:r>
            <a:r>
              <a:rPr lang="de-DE" b="0" u="sng" dirty="0">
                <a:solidFill>
                  <a:srgbClr val="CCCCCC"/>
                </a:solidFill>
                <a:effectLst/>
                <a:highlight>
                  <a:srgbClr val="1F1F1F"/>
                </a:highlight>
                <a:latin typeface="Consolas" panose="020B0609020204030204" pitchFamily="49" charset="0"/>
              </a:rPr>
              <a:t>How%20to%20find%20Standard%20CDS%20Views%20bb962b9b4cc940a09c0ca442745bed43/Untitled%203.png</a:t>
            </a:r>
            <a:r>
              <a:rPr lang="de-DE" b="0" dirty="0">
                <a:solidFill>
                  <a:srgbClr val="CCCCCC"/>
                </a:solidFill>
                <a:effectLst/>
                <a:highlight>
                  <a:srgbClr val="1F1F1F"/>
                </a:highlight>
                <a:latin typeface="Consolas" panose="020B0609020204030204" pitchFamily="49" charset="0"/>
              </a:rPr>
              <a:t>)</a:t>
            </a:r>
          </a:p>
          <a:p>
            <a:r>
              <a:rPr lang="de-DE" b="0" dirty="0">
                <a:solidFill>
                  <a:srgbClr val="CCCCCC"/>
                </a:solidFill>
                <a:effectLst/>
                <a:highlight>
                  <a:srgbClr val="1F1F1F"/>
                </a:highlight>
                <a:latin typeface="Consolas" panose="020B0609020204030204" pitchFamily="49" charset="0"/>
              </a:rPr>
              <a:t>    </a:t>
            </a:r>
          </a:p>
          <a:p>
            <a:r>
              <a:rPr lang="de-DE" b="0" dirty="0">
                <a:solidFill>
                  <a:srgbClr val="CCCCCC"/>
                </a:solidFill>
                <a:effectLst/>
                <a:highlight>
                  <a:srgbClr val="1F1F1F"/>
                </a:highlight>
                <a:latin typeface="Consolas" panose="020B0609020204030204" pitchFamily="49" charset="0"/>
              </a:rPr>
              <a:t>    ![</a:t>
            </a:r>
            <a:r>
              <a:rPr lang="de-DE" b="0" dirty="0" err="1">
                <a:solidFill>
                  <a:srgbClr val="CE9178"/>
                </a:solidFill>
                <a:effectLst/>
                <a:highlight>
                  <a:srgbClr val="1F1F1F"/>
                </a:highlight>
                <a:latin typeface="Consolas" panose="020B0609020204030204" pitchFamily="49" charset="0"/>
              </a:rPr>
              <a:t>Untitled</a:t>
            </a:r>
            <a:r>
              <a:rPr lang="de-DE" b="0" dirty="0">
                <a:solidFill>
                  <a:srgbClr val="CCCCCC"/>
                </a:solidFill>
                <a:effectLst/>
                <a:highlight>
                  <a:srgbClr val="1F1F1F"/>
                </a:highlight>
                <a:latin typeface="Consolas" panose="020B0609020204030204" pitchFamily="49" charset="0"/>
              </a:rPr>
              <a:t>](</a:t>
            </a:r>
            <a:r>
              <a:rPr lang="de-DE" b="0" u="sng" dirty="0">
                <a:solidFill>
                  <a:srgbClr val="CCCCCC"/>
                </a:solidFill>
                <a:effectLst/>
                <a:highlight>
                  <a:srgbClr val="1F1F1F"/>
                </a:highlight>
                <a:latin typeface="Consolas" panose="020B0609020204030204" pitchFamily="49" charset="0"/>
              </a:rPr>
              <a:t>How%20to%20find%20Standard%20CDS%20Views%20bb962b9b4cc940a09c0ca442745bed43/Untitled%204.png</a:t>
            </a:r>
            <a:r>
              <a:rPr lang="de-DE" b="0" dirty="0">
                <a:solidFill>
                  <a:srgbClr val="CCCCCC"/>
                </a:solidFill>
                <a:effectLst/>
                <a:highlight>
                  <a:srgbClr val="1F1F1F"/>
                </a:highlight>
                <a:latin typeface="Consolas" panose="020B0609020204030204" pitchFamily="49" charset="0"/>
              </a:rPr>
              <a:t>)</a:t>
            </a:r>
          </a:p>
          <a:p>
            <a:endParaRPr lang="de-DE" dirty="0"/>
          </a:p>
          <a:p>
            <a:endParaRPr lang="de-DE" dirty="0"/>
          </a:p>
          <a:p>
            <a:endParaRPr lang="de-DE" dirty="0"/>
          </a:p>
          <a:p>
            <a:endParaRPr lang="de-DE" dirty="0"/>
          </a:p>
          <a:p>
            <a:endParaRPr lang="de-DE" dirty="0"/>
          </a:p>
          <a:p>
            <a:endParaRPr lang="de-DE" dirty="0"/>
          </a:p>
          <a:p>
            <a:r>
              <a:rPr lang="de-DE" dirty="0">
                <a:solidFill>
                  <a:srgbClr val="CCCCCC"/>
                </a:solidFill>
                <a:effectLst/>
                <a:highlight>
                  <a:srgbClr val="181818"/>
                </a:highlight>
              </a:rPr>
              <a:t>In SAP S/4HANA werden CDS (Core Data Services) Views nach ihrer Verwendung und ihrem Zugriffslevel in verschiedene Bereiche kategorisiert. Diese Kategorisierung hilft dabei, die Komplexität des Systems zu verwalten, die Sicherheit zu gewährleisten und die Wartbarkeit der Datenmodelle zu verbessern. Die Hauptbereiche für die systeminterne Verwendung von CDS Views sind:</a:t>
            </a:r>
          </a:p>
          <a:p>
            <a:r>
              <a:rPr lang="de-DE" b="1" dirty="0">
                <a:solidFill>
                  <a:srgbClr val="CCCCCC"/>
                </a:solidFill>
                <a:effectLst/>
                <a:highlight>
                  <a:srgbClr val="181818"/>
                </a:highlight>
              </a:rPr>
              <a:t>C1: Private Views</a:t>
            </a:r>
          </a:p>
          <a:p>
            <a:pPr>
              <a:buFont typeface="Arial" panose="020B0604020202020204" pitchFamily="34" charset="0"/>
              <a:buChar char="•"/>
            </a:pPr>
            <a:r>
              <a:rPr lang="de-DE" b="1" dirty="0">
                <a:solidFill>
                  <a:srgbClr val="CCCCCC"/>
                </a:solidFill>
                <a:effectLst/>
                <a:highlight>
                  <a:srgbClr val="181818"/>
                </a:highlight>
              </a:rPr>
              <a:t>Verwendung</a:t>
            </a:r>
            <a:r>
              <a:rPr lang="de-DE" dirty="0">
                <a:solidFill>
                  <a:srgbClr val="CCCCCC"/>
                </a:solidFill>
                <a:effectLst/>
                <a:highlight>
                  <a:srgbClr val="181818"/>
                </a:highlight>
              </a:rPr>
              <a:t>: Diese Views sind ausschließlich für die interne Verwendung innerhalb eines bestimmten Anwendungspakets gedacht. Sie sind nicht für den Zugriff außerhalb dieses Pakets vorgesehen und dienen in der Regel als Hilfsmittel oder Zwischenschicht für andere CDS Views.</a:t>
            </a:r>
          </a:p>
          <a:p>
            <a:pPr>
              <a:buFont typeface="Arial" panose="020B0604020202020204" pitchFamily="34" charset="0"/>
              <a:buChar char="•"/>
            </a:pPr>
            <a:r>
              <a:rPr lang="de-DE" b="1" dirty="0">
                <a:solidFill>
                  <a:srgbClr val="CCCCCC"/>
                </a:solidFill>
                <a:effectLst/>
                <a:highlight>
                  <a:srgbClr val="181818"/>
                </a:highlight>
              </a:rPr>
              <a:t>Zugriffslevel</a:t>
            </a:r>
            <a:r>
              <a:rPr lang="de-DE" dirty="0">
                <a:solidFill>
                  <a:srgbClr val="CCCCCC"/>
                </a:solidFill>
                <a:effectLst/>
                <a:highlight>
                  <a:srgbClr val="181818"/>
                </a:highlight>
              </a:rPr>
              <a:t>: Sehr eingeschränkt, nur innerhalb des eigenen Pakets.</a:t>
            </a:r>
          </a:p>
          <a:p>
            <a:r>
              <a:rPr lang="de-DE" b="1" dirty="0">
                <a:solidFill>
                  <a:srgbClr val="CCCCCC"/>
                </a:solidFill>
                <a:effectLst/>
                <a:highlight>
                  <a:srgbClr val="181818"/>
                </a:highlight>
              </a:rPr>
              <a:t>C2: </a:t>
            </a:r>
            <a:r>
              <a:rPr lang="de-DE" b="1" dirty="0" err="1">
                <a:solidFill>
                  <a:srgbClr val="CCCCCC"/>
                </a:solidFill>
                <a:effectLst/>
                <a:highlight>
                  <a:srgbClr val="181818"/>
                </a:highlight>
              </a:rPr>
              <a:t>Protected</a:t>
            </a:r>
            <a:r>
              <a:rPr lang="de-DE" b="1" dirty="0">
                <a:solidFill>
                  <a:srgbClr val="CCCCCC"/>
                </a:solidFill>
                <a:effectLst/>
                <a:highlight>
                  <a:srgbClr val="181818"/>
                </a:highlight>
              </a:rPr>
              <a:t> Views</a:t>
            </a:r>
          </a:p>
          <a:p>
            <a:pPr>
              <a:buFont typeface="Arial" panose="020B0604020202020204" pitchFamily="34" charset="0"/>
              <a:buChar char="•"/>
            </a:pPr>
            <a:r>
              <a:rPr lang="de-DE" b="1" dirty="0">
                <a:solidFill>
                  <a:srgbClr val="CCCCCC"/>
                </a:solidFill>
                <a:effectLst/>
                <a:highlight>
                  <a:srgbClr val="181818"/>
                </a:highlight>
              </a:rPr>
              <a:t>Verwendung</a:t>
            </a:r>
            <a:r>
              <a:rPr lang="de-DE" dirty="0">
                <a:solidFill>
                  <a:srgbClr val="CCCCCC"/>
                </a:solidFill>
                <a:effectLst/>
                <a:highlight>
                  <a:srgbClr val="181818"/>
                </a:highlight>
              </a:rPr>
              <a:t>: </a:t>
            </a:r>
            <a:r>
              <a:rPr lang="de-DE" dirty="0" err="1">
                <a:solidFill>
                  <a:srgbClr val="CCCCCC"/>
                </a:solidFill>
                <a:effectLst/>
                <a:highlight>
                  <a:srgbClr val="181818"/>
                </a:highlight>
              </a:rPr>
              <a:t>Protected</a:t>
            </a:r>
            <a:r>
              <a:rPr lang="de-DE" dirty="0">
                <a:solidFill>
                  <a:srgbClr val="CCCCCC"/>
                </a:solidFill>
                <a:effectLst/>
                <a:highlight>
                  <a:srgbClr val="181818"/>
                </a:highlight>
              </a:rPr>
              <a:t> Views sind für eine breitere, aber immer noch kontrollierte Verwendung gedacht. Sie können von anderen Anwendungspaketen innerhalb des gleichen Systems genutzt werden, sind aber nicht für den allgemeinen Zugriff oder für Endanwender bestimmt. Sie bieten eine stabilere Schnittstelle als C1 Views.</a:t>
            </a:r>
          </a:p>
          <a:p>
            <a:pPr>
              <a:buFont typeface="Arial" panose="020B0604020202020204" pitchFamily="34" charset="0"/>
              <a:buChar char="•"/>
            </a:pPr>
            <a:r>
              <a:rPr lang="de-DE" b="1" dirty="0">
                <a:solidFill>
                  <a:srgbClr val="CCCCCC"/>
                </a:solidFill>
                <a:effectLst/>
                <a:highlight>
                  <a:srgbClr val="181818"/>
                </a:highlight>
              </a:rPr>
              <a:t>Zugriffslevel</a:t>
            </a:r>
            <a:r>
              <a:rPr lang="de-DE" dirty="0">
                <a:solidFill>
                  <a:srgbClr val="CCCCCC"/>
                </a:solidFill>
                <a:effectLst/>
                <a:highlight>
                  <a:srgbClr val="181818"/>
                </a:highlight>
              </a:rPr>
              <a:t>: Eingeschränkt, innerhalb des Systems für spezifische Pakete oder Anwendungen.</a:t>
            </a:r>
          </a:p>
          <a:p>
            <a:r>
              <a:rPr lang="de-DE" b="1" dirty="0">
                <a:solidFill>
                  <a:srgbClr val="CCCCCC"/>
                </a:solidFill>
                <a:effectLst/>
                <a:highlight>
                  <a:srgbClr val="181818"/>
                </a:highlight>
              </a:rPr>
              <a:t>C3: Public Views</a:t>
            </a:r>
          </a:p>
          <a:p>
            <a:pPr>
              <a:buFont typeface="Arial" panose="020B0604020202020204" pitchFamily="34" charset="0"/>
              <a:buChar char="•"/>
            </a:pPr>
            <a:r>
              <a:rPr lang="de-DE" b="1" dirty="0">
                <a:solidFill>
                  <a:srgbClr val="CCCCCC"/>
                </a:solidFill>
                <a:effectLst/>
                <a:highlight>
                  <a:srgbClr val="181818"/>
                </a:highlight>
              </a:rPr>
              <a:t>Verwendung</a:t>
            </a:r>
            <a:r>
              <a:rPr lang="de-DE" dirty="0">
                <a:solidFill>
                  <a:srgbClr val="CCCCCC"/>
                </a:solidFill>
                <a:effectLst/>
                <a:highlight>
                  <a:srgbClr val="181818"/>
                </a:highlight>
              </a:rPr>
              <a:t>: Public Views sind für den allgemeinen Zugriff innerhalb des Systems konzipiert. Sie bieten eine offizielle Schnittstelle für Daten und Logik, auf die von verschiedenen Anwendungen und Paketen zugegriffen werden kann. Diese Views sind stabil und werden in der Regel nicht ohne vorherige Ankündigung geändert.</a:t>
            </a:r>
          </a:p>
          <a:p>
            <a:pPr>
              <a:buFont typeface="Arial" panose="020B0604020202020204" pitchFamily="34" charset="0"/>
              <a:buChar char="•"/>
            </a:pPr>
            <a:r>
              <a:rPr lang="de-DE" b="1" dirty="0">
                <a:solidFill>
                  <a:srgbClr val="CCCCCC"/>
                </a:solidFill>
                <a:effectLst/>
                <a:highlight>
                  <a:srgbClr val="181818"/>
                </a:highlight>
              </a:rPr>
              <a:t>Zugriffslevel</a:t>
            </a:r>
            <a:r>
              <a:rPr lang="de-DE" dirty="0">
                <a:solidFill>
                  <a:srgbClr val="CCCCCC"/>
                </a:solidFill>
                <a:effectLst/>
                <a:highlight>
                  <a:srgbClr val="181818"/>
                </a:highlight>
              </a:rPr>
              <a:t>: Offen für alle Anwendungen und Pakete innerhalb des Systems.</a:t>
            </a:r>
          </a:p>
          <a:p>
            <a:r>
              <a:rPr lang="de-DE" b="1" dirty="0">
                <a:solidFill>
                  <a:srgbClr val="CCCCCC"/>
                </a:solidFill>
                <a:effectLst/>
                <a:highlight>
                  <a:srgbClr val="181818"/>
                </a:highlight>
              </a:rPr>
              <a:t>C4: </a:t>
            </a:r>
            <a:r>
              <a:rPr lang="de-DE" b="1" dirty="0" err="1">
                <a:solidFill>
                  <a:srgbClr val="CCCCCC"/>
                </a:solidFill>
                <a:effectLst/>
                <a:highlight>
                  <a:srgbClr val="181818"/>
                </a:highlight>
              </a:rPr>
              <a:t>Released</a:t>
            </a:r>
            <a:r>
              <a:rPr lang="de-DE" b="1" dirty="0">
                <a:solidFill>
                  <a:srgbClr val="CCCCCC"/>
                </a:solidFill>
                <a:effectLst/>
                <a:highlight>
                  <a:srgbClr val="181818"/>
                </a:highlight>
              </a:rPr>
              <a:t> Views</a:t>
            </a:r>
          </a:p>
          <a:p>
            <a:pPr>
              <a:buFont typeface="Arial" panose="020B0604020202020204" pitchFamily="34" charset="0"/>
              <a:buChar char="•"/>
            </a:pPr>
            <a:r>
              <a:rPr lang="de-DE" b="1" dirty="0">
                <a:solidFill>
                  <a:srgbClr val="CCCCCC"/>
                </a:solidFill>
                <a:effectLst/>
                <a:highlight>
                  <a:srgbClr val="181818"/>
                </a:highlight>
              </a:rPr>
              <a:t>Verwendung</a:t>
            </a:r>
            <a:r>
              <a:rPr lang="de-DE" dirty="0">
                <a:solidFill>
                  <a:srgbClr val="CCCCCC"/>
                </a:solidFill>
                <a:effectLst/>
                <a:highlight>
                  <a:srgbClr val="181818"/>
                </a:highlight>
              </a:rPr>
              <a:t>: </a:t>
            </a:r>
            <a:r>
              <a:rPr lang="de-DE" dirty="0" err="1">
                <a:solidFill>
                  <a:srgbClr val="CCCCCC"/>
                </a:solidFill>
                <a:effectLst/>
                <a:highlight>
                  <a:srgbClr val="181818"/>
                </a:highlight>
              </a:rPr>
              <a:t>Released</a:t>
            </a:r>
            <a:r>
              <a:rPr lang="de-DE" dirty="0">
                <a:solidFill>
                  <a:srgbClr val="CCCCCC"/>
                </a:solidFill>
                <a:effectLst/>
                <a:highlight>
                  <a:srgbClr val="181818"/>
                </a:highlight>
              </a:rPr>
              <a:t> Views sind eine spezielle Kategorie von Public Views, die speziell für den externen Zugriff freigegeben wurden. Sie sind für die Verwendung durch Kunden und Partner gedacht, um Integration und Erweiterung des Systems zu ermöglichen. Diese Views haben eine sehr stabile Schnittstelle und unterliegen strengen Kompatibilitätsrichtlinien.</a:t>
            </a:r>
          </a:p>
          <a:p>
            <a:pPr>
              <a:buFont typeface="Arial" panose="020B0604020202020204" pitchFamily="34" charset="0"/>
              <a:buChar char="•"/>
            </a:pPr>
            <a:r>
              <a:rPr lang="de-DE" b="1" dirty="0">
                <a:solidFill>
                  <a:srgbClr val="CCCCCC"/>
                </a:solidFill>
                <a:effectLst/>
                <a:highlight>
                  <a:srgbClr val="181818"/>
                </a:highlight>
              </a:rPr>
              <a:t>Zugriffslevel</a:t>
            </a:r>
            <a:r>
              <a:rPr lang="de-DE" dirty="0">
                <a:solidFill>
                  <a:srgbClr val="CCCCCC"/>
                </a:solidFill>
                <a:effectLst/>
                <a:highlight>
                  <a:srgbClr val="181818"/>
                </a:highlight>
              </a:rPr>
              <a:t>: Offen für externe Systeme und Anwendungen, mit garantierter Stabilität und Kompatibilität.</a:t>
            </a:r>
          </a:p>
          <a:p>
            <a:r>
              <a:rPr lang="de-DE" b="1" dirty="0">
                <a:solidFill>
                  <a:srgbClr val="CCCCCC"/>
                </a:solidFill>
                <a:effectLst/>
                <a:highlight>
                  <a:srgbClr val="181818"/>
                </a:highlight>
              </a:rPr>
              <a:t>C5: </a:t>
            </a:r>
            <a:r>
              <a:rPr lang="de-DE" b="1" dirty="0" err="1">
                <a:solidFill>
                  <a:srgbClr val="CCCCCC"/>
                </a:solidFill>
                <a:effectLst/>
                <a:highlight>
                  <a:srgbClr val="181818"/>
                </a:highlight>
              </a:rPr>
              <a:t>Consumption</a:t>
            </a:r>
            <a:r>
              <a:rPr lang="de-DE" b="1" dirty="0">
                <a:solidFill>
                  <a:srgbClr val="CCCCCC"/>
                </a:solidFill>
                <a:effectLst/>
                <a:highlight>
                  <a:srgbClr val="181818"/>
                </a:highlight>
              </a:rPr>
              <a:t> Views</a:t>
            </a:r>
          </a:p>
          <a:p>
            <a:pPr>
              <a:buFont typeface="Arial" panose="020B0604020202020204" pitchFamily="34" charset="0"/>
              <a:buChar char="•"/>
            </a:pPr>
            <a:r>
              <a:rPr lang="de-DE" b="1" dirty="0">
                <a:solidFill>
                  <a:srgbClr val="CCCCCC"/>
                </a:solidFill>
                <a:effectLst/>
                <a:highlight>
                  <a:srgbClr val="181818"/>
                </a:highlight>
              </a:rPr>
              <a:t>Verwendung</a:t>
            </a:r>
            <a:r>
              <a:rPr lang="de-DE" dirty="0">
                <a:solidFill>
                  <a:srgbClr val="CCCCCC"/>
                </a:solidFill>
                <a:effectLst/>
                <a:highlight>
                  <a:srgbClr val="181818"/>
                </a:highlight>
              </a:rPr>
              <a:t>: </a:t>
            </a:r>
            <a:r>
              <a:rPr lang="de-DE" dirty="0" err="1">
                <a:solidFill>
                  <a:srgbClr val="CCCCCC"/>
                </a:solidFill>
                <a:effectLst/>
                <a:highlight>
                  <a:srgbClr val="181818"/>
                </a:highlight>
              </a:rPr>
              <a:t>Consumption</a:t>
            </a:r>
            <a:r>
              <a:rPr lang="de-DE" dirty="0">
                <a:solidFill>
                  <a:srgbClr val="CCCCCC"/>
                </a:solidFill>
                <a:effectLst/>
                <a:highlight>
                  <a:srgbClr val="181818"/>
                </a:highlight>
              </a:rPr>
              <a:t> Views sind für Endanwender und Frontend-Anwendungen konzipiert. Sie bieten eine benutzerfreundliche Schnittstelle zu den Daten und Logiken des Systems, oft angereichert mit zusätzlichen Informationen wie Texten, Währungsumrechnungen und anderen benutzerorientierten Features.</a:t>
            </a:r>
          </a:p>
          <a:p>
            <a:pPr>
              <a:buFont typeface="Arial" panose="020B0604020202020204" pitchFamily="34" charset="0"/>
              <a:buChar char="•"/>
            </a:pPr>
            <a:r>
              <a:rPr lang="de-DE" b="1" dirty="0">
                <a:solidFill>
                  <a:srgbClr val="CCCCCC"/>
                </a:solidFill>
                <a:effectLst/>
                <a:highlight>
                  <a:srgbClr val="181818"/>
                </a:highlight>
              </a:rPr>
              <a:t>Zugriffslevel</a:t>
            </a:r>
            <a:r>
              <a:rPr lang="de-DE" dirty="0">
                <a:solidFill>
                  <a:srgbClr val="CCCCCC"/>
                </a:solidFill>
                <a:effectLst/>
                <a:highlight>
                  <a:srgbClr val="181818"/>
                </a:highlight>
              </a:rPr>
              <a:t>: Offen für Endanwender und Frontend-Anwendungen, optimiert für Lesbarkeit und Benutzerfreundlichkeit.</a:t>
            </a:r>
          </a:p>
          <a:p>
            <a:r>
              <a:rPr lang="de-DE" b="1" dirty="0">
                <a:solidFill>
                  <a:srgbClr val="CCCCCC"/>
                </a:solidFill>
                <a:effectLst/>
                <a:highlight>
                  <a:srgbClr val="181818"/>
                </a:highlight>
              </a:rPr>
              <a:t>Zusammenfassung</a:t>
            </a:r>
          </a:p>
          <a:p>
            <a:r>
              <a:rPr lang="de-DE" dirty="0">
                <a:solidFill>
                  <a:srgbClr val="CCCCCC"/>
                </a:solidFill>
                <a:effectLst/>
                <a:highlight>
                  <a:srgbClr val="181818"/>
                </a:highlight>
              </a:rPr>
              <a:t>Diese Kategorisierung ermöglicht es Entwicklern und Systemarchitekten, eine klare Trennung zwischen verschiedenen Arten von CDS Views zu schaffen, basierend auf ihrer Verwendung und dem erforderlichen Zugriffslevel. Durch die Einhaltung dieser Struktur können SAP S/4HANA Systeme effizienter verwaltet, sicherer gestaltet und leichter erweitert werden, während gleichzeitig die Kompatibilität und Stabilität der Schnittstellen gewährleistet wird.</a:t>
            </a:r>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02957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Entwicklungs</a:t>
            </a:r>
            <a:r>
              <a:rPr lang="de-DE" dirty="0"/>
              <a:t> Workflow für CDS Views, um Read </a:t>
            </a:r>
            <a:r>
              <a:rPr lang="de-DE" dirty="0" err="1"/>
              <a:t>Only</a:t>
            </a:r>
            <a:r>
              <a:rPr lang="de-DE" dirty="0"/>
              <a:t> Apps oder </a:t>
            </a:r>
            <a:r>
              <a:rPr lang="de-DE" dirty="0" err="1"/>
              <a:t>WebAPIS</a:t>
            </a:r>
            <a:r>
              <a:rPr lang="de-DE" dirty="0"/>
              <a:t> zu erstellen.</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2462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CDS Views zunächst erstmal anlegen, ohne Assoziationen und Kompositionen.</a:t>
            </a:r>
          </a:p>
          <a:p>
            <a:br>
              <a:rPr lang="en-US" dirty="0"/>
            </a:br>
            <a:r>
              <a:rPr lang="en-US" b="0" i="0" dirty="0">
                <a:solidFill>
                  <a:srgbClr val="363636"/>
                </a:solidFill>
                <a:effectLst/>
                <a:highlight>
                  <a:srgbClr val="F6E0D5"/>
                </a:highlight>
                <a:latin typeface="Benton Sans"/>
              </a:rPr>
              <a:t>Various data definition templates are provided for your convenience.</a:t>
            </a:r>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0C8601-5E09-0E4C-A79E-D4DC8377D91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3084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9935C2-78F2-8CE2-DE15-DF06576EB83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CFAFCA5-BC9C-B131-30CA-CD0A1FF693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6B489BB-7237-138F-9544-99099D5DD8BA}"/>
              </a:ext>
            </a:extLst>
          </p:cNvPr>
          <p:cNvSpPr>
            <a:spLocks noGrp="1"/>
          </p:cNvSpPr>
          <p:nvPr>
            <p:ph type="dt" sz="half" idx="10"/>
          </p:nvPr>
        </p:nvSpPr>
        <p:spPr/>
        <p:txBody>
          <a:bodyPr/>
          <a:lstStyle/>
          <a:p>
            <a:fld id="{6D5CDF9B-D398-4250-A5D8-5FB8CF89A66D}" type="datetimeFigureOut">
              <a:rPr lang="de-DE" smtClean="0"/>
              <a:t>19.08.2024</a:t>
            </a:fld>
            <a:endParaRPr lang="de-DE"/>
          </a:p>
        </p:txBody>
      </p:sp>
      <p:sp>
        <p:nvSpPr>
          <p:cNvPr id="5" name="Fußzeilenplatzhalter 4">
            <a:extLst>
              <a:ext uri="{FF2B5EF4-FFF2-40B4-BE49-F238E27FC236}">
                <a16:creationId xmlns:a16="http://schemas.microsoft.com/office/drawing/2014/main" id="{B9926D46-DE3C-8224-3418-37A9600EE58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FF066ED-2285-98C9-DB36-19E2DAEDBAF8}"/>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3567603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583A1C-92CA-00A2-7E2B-2C678F1045F4}"/>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0FA80F0-96F5-15C8-DFF5-0DDA06750F9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78A3EF4-8C0F-D1C3-78F9-715FB873716B}"/>
              </a:ext>
            </a:extLst>
          </p:cNvPr>
          <p:cNvSpPr>
            <a:spLocks noGrp="1"/>
          </p:cNvSpPr>
          <p:nvPr>
            <p:ph type="dt" sz="half" idx="10"/>
          </p:nvPr>
        </p:nvSpPr>
        <p:spPr/>
        <p:txBody>
          <a:bodyPr/>
          <a:lstStyle/>
          <a:p>
            <a:fld id="{6D5CDF9B-D398-4250-A5D8-5FB8CF89A66D}" type="datetimeFigureOut">
              <a:rPr lang="de-DE" smtClean="0"/>
              <a:t>19.08.2024</a:t>
            </a:fld>
            <a:endParaRPr lang="de-DE"/>
          </a:p>
        </p:txBody>
      </p:sp>
      <p:sp>
        <p:nvSpPr>
          <p:cNvPr id="5" name="Fußzeilenplatzhalter 4">
            <a:extLst>
              <a:ext uri="{FF2B5EF4-FFF2-40B4-BE49-F238E27FC236}">
                <a16:creationId xmlns:a16="http://schemas.microsoft.com/office/drawing/2014/main" id="{0696A4A1-AB7B-DD60-6EE4-1A2333B1842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0AB9E70-00C6-7A89-85B9-59408BB6B466}"/>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7282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97064B3-B714-9020-DE01-4F43DFFFD3C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862F7689-21B5-11DC-5510-9C91932C341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86767CC-E73E-2BC3-8AB9-37D027E7A638}"/>
              </a:ext>
            </a:extLst>
          </p:cNvPr>
          <p:cNvSpPr>
            <a:spLocks noGrp="1"/>
          </p:cNvSpPr>
          <p:nvPr>
            <p:ph type="dt" sz="half" idx="10"/>
          </p:nvPr>
        </p:nvSpPr>
        <p:spPr/>
        <p:txBody>
          <a:bodyPr/>
          <a:lstStyle/>
          <a:p>
            <a:fld id="{6D5CDF9B-D398-4250-A5D8-5FB8CF89A66D}" type="datetimeFigureOut">
              <a:rPr lang="de-DE" smtClean="0"/>
              <a:t>19.08.2024</a:t>
            </a:fld>
            <a:endParaRPr lang="de-DE"/>
          </a:p>
        </p:txBody>
      </p:sp>
      <p:sp>
        <p:nvSpPr>
          <p:cNvPr id="5" name="Fußzeilenplatzhalter 4">
            <a:extLst>
              <a:ext uri="{FF2B5EF4-FFF2-40B4-BE49-F238E27FC236}">
                <a16:creationId xmlns:a16="http://schemas.microsoft.com/office/drawing/2014/main" id="{0EFDB351-2786-5644-88EF-3F5D0F4347C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8776612-6CB1-F77A-5CC1-1E596C8F965C}"/>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2055180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7191B-5CA0-983D-D5A1-711E6D91D98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E535EEB-9486-5DF8-5485-AE40595FC11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FB2F0FC-5BEB-F4C9-FA98-78E9D4A5BA4D}"/>
              </a:ext>
            </a:extLst>
          </p:cNvPr>
          <p:cNvSpPr>
            <a:spLocks noGrp="1"/>
          </p:cNvSpPr>
          <p:nvPr>
            <p:ph type="dt" sz="half" idx="10"/>
          </p:nvPr>
        </p:nvSpPr>
        <p:spPr/>
        <p:txBody>
          <a:bodyPr/>
          <a:lstStyle/>
          <a:p>
            <a:fld id="{6D5CDF9B-D398-4250-A5D8-5FB8CF89A66D}" type="datetimeFigureOut">
              <a:rPr lang="de-DE" smtClean="0"/>
              <a:t>19.08.2024</a:t>
            </a:fld>
            <a:endParaRPr lang="de-DE"/>
          </a:p>
        </p:txBody>
      </p:sp>
      <p:sp>
        <p:nvSpPr>
          <p:cNvPr id="5" name="Fußzeilenplatzhalter 4">
            <a:extLst>
              <a:ext uri="{FF2B5EF4-FFF2-40B4-BE49-F238E27FC236}">
                <a16:creationId xmlns:a16="http://schemas.microsoft.com/office/drawing/2014/main" id="{5964D031-C70E-F5B6-A025-0C2310CC3F5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83EF60F-EEE7-1E45-FF17-0D6889FB64B0}"/>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232000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1AD1C7-A5C1-C930-2914-38ADE99BFB0B}"/>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2EA1F983-9BCD-0ED9-785A-7723165792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8743A3A-E91D-F59B-C1FC-C2C6E648FCC6}"/>
              </a:ext>
            </a:extLst>
          </p:cNvPr>
          <p:cNvSpPr>
            <a:spLocks noGrp="1"/>
          </p:cNvSpPr>
          <p:nvPr>
            <p:ph type="dt" sz="half" idx="10"/>
          </p:nvPr>
        </p:nvSpPr>
        <p:spPr/>
        <p:txBody>
          <a:bodyPr/>
          <a:lstStyle/>
          <a:p>
            <a:fld id="{6D5CDF9B-D398-4250-A5D8-5FB8CF89A66D}" type="datetimeFigureOut">
              <a:rPr lang="de-DE" smtClean="0"/>
              <a:t>19.08.2024</a:t>
            </a:fld>
            <a:endParaRPr lang="de-DE"/>
          </a:p>
        </p:txBody>
      </p:sp>
      <p:sp>
        <p:nvSpPr>
          <p:cNvPr id="5" name="Fußzeilenplatzhalter 4">
            <a:extLst>
              <a:ext uri="{FF2B5EF4-FFF2-40B4-BE49-F238E27FC236}">
                <a16:creationId xmlns:a16="http://schemas.microsoft.com/office/drawing/2014/main" id="{943D7BCE-8B9D-4550-B07A-13B88ABDF79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EC486A3-4964-A4F0-18AF-24845A55C936}"/>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543028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FB9016-2298-71CC-33A8-E0C0ACA6721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5910517-033D-640F-655D-C1CD63D41B7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6641769-5917-7DF3-85AF-A4C1AA85870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042DEB4-2D53-5503-2A31-31DD7ADC9AD9}"/>
              </a:ext>
            </a:extLst>
          </p:cNvPr>
          <p:cNvSpPr>
            <a:spLocks noGrp="1"/>
          </p:cNvSpPr>
          <p:nvPr>
            <p:ph type="dt" sz="half" idx="10"/>
          </p:nvPr>
        </p:nvSpPr>
        <p:spPr/>
        <p:txBody>
          <a:bodyPr/>
          <a:lstStyle/>
          <a:p>
            <a:fld id="{6D5CDF9B-D398-4250-A5D8-5FB8CF89A66D}" type="datetimeFigureOut">
              <a:rPr lang="de-DE" smtClean="0"/>
              <a:t>19.08.2024</a:t>
            </a:fld>
            <a:endParaRPr lang="de-DE"/>
          </a:p>
        </p:txBody>
      </p:sp>
      <p:sp>
        <p:nvSpPr>
          <p:cNvPr id="6" name="Fußzeilenplatzhalter 5">
            <a:extLst>
              <a:ext uri="{FF2B5EF4-FFF2-40B4-BE49-F238E27FC236}">
                <a16:creationId xmlns:a16="http://schemas.microsoft.com/office/drawing/2014/main" id="{327DF5B1-6BDC-1875-8109-3B15C11169F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3AC6855-325C-618C-6AB7-1FFE49C5F663}"/>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89885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3AE191-290B-22AF-36E7-6D502A532F2D}"/>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A739AF56-12A9-1107-C0A8-33D9EF0E8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6FA4991-D9C0-83FE-F13F-57F62F5877C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AC9CC8B-D93F-8925-DB1C-41439F261E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01BB909-2974-F9AA-8343-0AB4436C79A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E6D7841-C083-D1E6-37BD-121F09458046}"/>
              </a:ext>
            </a:extLst>
          </p:cNvPr>
          <p:cNvSpPr>
            <a:spLocks noGrp="1"/>
          </p:cNvSpPr>
          <p:nvPr>
            <p:ph type="dt" sz="half" idx="10"/>
          </p:nvPr>
        </p:nvSpPr>
        <p:spPr/>
        <p:txBody>
          <a:bodyPr/>
          <a:lstStyle/>
          <a:p>
            <a:fld id="{6D5CDF9B-D398-4250-A5D8-5FB8CF89A66D}" type="datetimeFigureOut">
              <a:rPr lang="de-DE" smtClean="0"/>
              <a:t>19.08.2024</a:t>
            </a:fld>
            <a:endParaRPr lang="de-DE"/>
          </a:p>
        </p:txBody>
      </p:sp>
      <p:sp>
        <p:nvSpPr>
          <p:cNvPr id="8" name="Fußzeilenplatzhalter 7">
            <a:extLst>
              <a:ext uri="{FF2B5EF4-FFF2-40B4-BE49-F238E27FC236}">
                <a16:creationId xmlns:a16="http://schemas.microsoft.com/office/drawing/2014/main" id="{018866B4-C0B0-0129-27B0-D230F19F4C0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07E5015-F56F-9180-43F6-A96D1373CE14}"/>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3237841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C7C2C-3CB8-5198-E4A8-8333491CBF9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52D01F5-965A-8A43-C1E1-779672D51A00}"/>
              </a:ext>
            </a:extLst>
          </p:cNvPr>
          <p:cNvSpPr>
            <a:spLocks noGrp="1"/>
          </p:cNvSpPr>
          <p:nvPr>
            <p:ph type="dt" sz="half" idx="10"/>
          </p:nvPr>
        </p:nvSpPr>
        <p:spPr/>
        <p:txBody>
          <a:bodyPr/>
          <a:lstStyle/>
          <a:p>
            <a:fld id="{6D5CDF9B-D398-4250-A5D8-5FB8CF89A66D}" type="datetimeFigureOut">
              <a:rPr lang="de-DE" smtClean="0"/>
              <a:t>19.08.2024</a:t>
            </a:fld>
            <a:endParaRPr lang="de-DE"/>
          </a:p>
        </p:txBody>
      </p:sp>
      <p:sp>
        <p:nvSpPr>
          <p:cNvPr id="4" name="Fußzeilenplatzhalter 3">
            <a:extLst>
              <a:ext uri="{FF2B5EF4-FFF2-40B4-BE49-F238E27FC236}">
                <a16:creationId xmlns:a16="http://schemas.microsoft.com/office/drawing/2014/main" id="{D4A39F2A-39F1-BBE2-C2C8-DD743EB9D39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E7A4344-C0C9-675F-3F4A-A47E3CFA1247}"/>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242951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88ED92C-D5B9-E79A-9DA2-92A53AD121FD}"/>
              </a:ext>
            </a:extLst>
          </p:cNvPr>
          <p:cNvSpPr>
            <a:spLocks noGrp="1"/>
          </p:cNvSpPr>
          <p:nvPr>
            <p:ph type="dt" sz="half" idx="10"/>
          </p:nvPr>
        </p:nvSpPr>
        <p:spPr/>
        <p:txBody>
          <a:bodyPr/>
          <a:lstStyle/>
          <a:p>
            <a:fld id="{6D5CDF9B-D398-4250-A5D8-5FB8CF89A66D}" type="datetimeFigureOut">
              <a:rPr lang="de-DE" smtClean="0"/>
              <a:t>19.08.2024</a:t>
            </a:fld>
            <a:endParaRPr lang="de-DE"/>
          </a:p>
        </p:txBody>
      </p:sp>
      <p:sp>
        <p:nvSpPr>
          <p:cNvPr id="3" name="Fußzeilenplatzhalter 2">
            <a:extLst>
              <a:ext uri="{FF2B5EF4-FFF2-40B4-BE49-F238E27FC236}">
                <a16:creationId xmlns:a16="http://schemas.microsoft.com/office/drawing/2014/main" id="{C0747698-2BF0-9B8F-814D-967A650B7729}"/>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290BFD3-9759-39BF-2B02-9D4426E3AC7B}"/>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21723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90DE8A-5E38-3E4B-295B-3039F30A319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0E09E35-3452-F19A-BC77-8F27FD1ED4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B6EA198-5EE8-10F7-45A7-84E5560C5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4B138E6-1FF4-E99F-535B-B1D3618F6E62}"/>
              </a:ext>
            </a:extLst>
          </p:cNvPr>
          <p:cNvSpPr>
            <a:spLocks noGrp="1"/>
          </p:cNvSpPr>
          <p:nvPr>
            <p:ph type="dt" sz="half" idx="10"/>
          </p:nvPr>
        </p:nvSpPr>
        <p:spPr/>
        <p:txBody>
          <a:bodyPr/>
          <a:lstStyle/>
          <a:p>
            <a:fld id="{6D5CDF9B-D398-4250-A5D8-5FB8CF89A66D}" type="datetimeFigureOut">
              <a:rPr lang="de-DE" smtClean="0"/>
              <a:t>19.08.2024</a:t>
            </a:fld>
            <a:endParaRPr lang="de-DE"/>
          </a:p>
        </p:txBody>
      </p:sp>
      <p:sp>
        <p:nvSpPr>
          <p:cNvPr id="6" name="Fußzeilenplatzhalter 5">
            <a:extLst>
              <a:ext uri="{FF2B5EF4-FFF2-40B4-BE49-F238E27FC236}">
                <a16:creationId xmlns:a16="http://schemas.microsoft.com/office/drawing/2014/main" id="{351F3D94-9BE8-C822-3C00-CCCDF97683C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F9B42A-46E9-1943-30D5-3147F5164E48}"/>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425654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CC3F26-9991-989F-F527-93B32C5AFA0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14B6C06-486D-CB46-82EF-1F0DC2E67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B0711C6-DFF8-B47B-8307-85A868798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B34D1D5-9E02-F954-9B97-638A4C3E4874}"/>
              </a:ext>
            </a:extLst>
          </p:cNvPr>
          <p:cNvSpPr>
            <a:spLocks noGrp="1"/>
          </p:cNvSpPr>
          <p:nvPr>
            <p:ph type="dt" sz="half" idx="10"/>
          </p:nvPr>
        </p:nvSpPr>
        <p:spPr/>
        <p:txBody>
          <a:bodyPr/>
          <a:lstStyle/>
          <a:p>
            <a:fld id="{6D5CDF9B-D398-4250-A5D8-5FB8CF89A66D}" type="datetimeFigureOut">
              <a:rPr lang="de-DE" smtClean="0"/>
              <a:t>19.08.2024</a:t>
            </a:fld>
            <a:endParaRPr lang="de-DE"/>
          </a:p>
        </p:txBody>
      </p:sp>
      <p:sp>
        <p:nvSpPr>
          <p:cNvPr id="6" name="Fußzeilenplatzhalter 5">
            <a:extLst>
              <a:ext uri="{FF2B5EF4-FFF2-40B4-BE49-F238E27FC236}">
                <a16:creationId xmlns:a16="http://schemas.microsoft.com/office/drawing/2014/main" id="{B336A3A3-A133-98E0-4258-6181E12C8CE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75B6D8C-2A2C-15CD-41A8-6CBF6761D5FE}"/>
              </a:ext>
            </a:extLst>
          </p:cNvPr>
          <p:cNvSpPr>
            <a:spLocks noGrp="1"/>
          </p:cNvSpPr>
          <p:nvPr>
            <p:ph type="sldNum" sz="quarter" idx="12"/>
          </p:nvPr>
        </p:nvSpPr>
        <p:spPr/>
        <p:txBody>
          <a:bodyPr/>
          <a:lstStyle/>
          <a:p>
            <a:fld id="{F74AA04A-910D-49C8-BDFA-72A8D7D5950A}" type="slidenum">
              <a:rPr lang="de-DE" smtClean="0"/>
              <a:t>‹Nr.›</a:t>
            </a:fld>
            <a:endParaRPr lang="de-DE"/>
          </a:p>
        </p:txBody>
      </p:sp>
    </p:spTree>
    <p:extLst>
      <p:ext uri="{BB962C8B-B14F-4D97-AF65-F5344CB8AC3E}">
        <p14:creationId xmlns:p14="http://schemas.microsoft.com/office/powerpoint/2010/main" val="1003996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AAA808D-B564-B014-5754-ED091B75AE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C010DC7-4326-1521-5C73-C77A794D0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F8E760B-6A70-C901-854A-AD2CF1D227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D5CDF9B-D398-4250-A5D8-5FB8CF89A66D}" type="datetimeFigureOut">
              <a:rPr lang="de-DE" smtClean="0"/>
              <a:t>19.08.2024</a:t>
            </a:fld>
            <a:endParaRPr lang="de-DE"/>
          </a:p>
        </p:txBody>
      </p:sp>
      <p:sp>
        <p:nvSpPr>
          <p:cNvPr id="5" name="Fußzeilenplatzhalter 4">
            <a:extLst>
              <a:ext uri="{FF2B5EF4-FFF2-40B4-BE49-F238E27FC236}">
                <a16:creationId xmlns:a16="http://schemas.microsoft.com/office/drawing/2014/main" id="{5B5F39B9-C9F0-D311-F8F0-8B738CEB65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16C08555-C97B-7FC8-B363-861D891F78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4AA04A-910D-49C8-BDFA-72A8D7D5950A}" type="slidenum">
              <a:rPr lang="de-DE" smtClean="0"/>
              <a:t>‹Nr.›</a:t>
            </a:fld>
            <a:endParaRPr lang="de-DE"/>
          </a:p>
        </p:txBody>
      </p:sp>
    </p:spTree>
    <p:extLst>
      <p:ext uri="{BB962C8B-B14F-4D97-AF65-F5344CB8AC3E}">
        <p14:creationId xmlns:p14="http://schemas.microsoft.com/office/powerpoint/2010/main" val="1276523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github.com/SAP/styleguides/blob/main/clean-abap/CleanABAP.m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evelopmentBvise/Schulu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DevelopmentBvise/Schulu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evelopmentBvise/Schulu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DevelopmentBvise/Schulu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144_5D1442F9.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DevelopmentBvise/Schulu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DevelopmentBvise/Schulu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FCB296D-6A02-6760-3E61-755F5F10DA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4" b="227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145" name="Rectangle 108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EA24867-36F9-0F61-D7FA-5D7E344549F1}"/>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Data Modeling with Core Data Services</a:t>
            </a:r>
            <a:endParaRPr lang="en-US" sz="3600" dirty="0">
              <a:solidFill>
                <a:schemeClr val="tx1">
                  <a:lumMod val="85000"/>
                  <a:lumOff val="15000"/>
                </a:schemeClr>
              </a:solidFill>
            </a:endParaRPr>
          </a:p>
        </p:txBody>
      </p:sp>
      <p:cxnSp>
        <p:nvCxnSpPr>
          <p:cNvPr id="1146" name="Straight Connector 108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147" name="Straight Connector 109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62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8D683F1B-FC5B-1D6A-DE31-3BCFF5B38E8A}"/>
              </a:ext>
            </a:extLst>
          </p:cNvPr>
          <p:cNvSpPr>
            <a:spLocks noGrp="1"/>
          </p:cNvSpPr>
          <p:nvPr>
            <p:ph type="title"/>
          </p:nvPr>
        </p:nvSpPr>
        <p:spPr>
          <a:xfrm>
            <a:off x="1171074" y="1396686"/>
            <a:ext cx="3240506" cy="4064628"/>
          </a:xfrm>
        </p:spPr>
        <p:txBody>
          <a:bodyPr>
            <a:normAutofit/>
          </a:bodyPr>
          <a:lstStyle/>
          <a:p>
            <a:r>
              <a:rPr lang="de-DE" dirty="0">
                <a:solidFill>
                  <a:srgbClr val="FFFFFF"/>
                </a:solidFill>
              </a:rPr>
              <a:t>Business </a:t>
            </a:r>
            <a:r>
              <a:rPr lang="de-DE" dirty="0" err="1">
                <a:solidFill>
                  <a:srgbClr val="FFFFFF"/>
                </a:solidFill>
              </a:rPr>
              <a:t>Object</a:t>
            </a:r>
            <a:endParaRPr lang="de-DE" dirty="0">
              <a:solidFill>
                <a:srgbClr val="FFFFFF"/>
              </a:solidFill>
            </a:endParaRPr>
          </a:p>
        </p:txBody>
      </p:sp>
      <p:sp>
        <p:nvSpPr>
          <p:cNvPr id="21" name="Arc 2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Inhaltsplatzhalter 2">
            <a:extLst>
              <a:ext uri="{FF2B5EF4-FFF2-40B4-BE49-F238E27FC236}">
                <a16:creationId xmlns:a16="http://schemas.microsoft.com/office/drawing/2014/main" id="{AC5245DB-5E2C-22AD-1827-5806C45A073E}"/>
              </a:ext>
            </a:extLst>
          </p:cNvPr>
          <p:cNvSpPr>
            <a:spLocks noGrp="1"/>
          </p:cNvSpPr>
          <p:nvPr>
            <p:ph idx="1"/>
          </p:nvPr>
        </p:nvSpPr>
        <p:spPr>
          <a:xfrm>
            <a:off x="5370153" y="1526033"/>
            <a:ext cx="5536397" cy="3935281"/>
          </a:xfrm>
        </p:spPr>
        <p:txBody>
          <a:bodyPr>
            <a:normAutofit/>
          </a:bodyPr>
          <a:lstStyle/>
          <a:p>
            <a:r>
              <a:rPr lang="en-US" sz="2600" dirty="0"/>
              <a:t>Business object is a term used in object-orientated software development. </a:t>
            </a:r>
          </a:p>
          <a:p>
            <a:r>
              <a:rPr lang="en-US" sz="2600" dirty="0"/>
              <a:t>Business objects are used to model real variables and processes in information systems. In addition to data, they also contain the logic for processing them (this distinguishes them from entities).</a:t>
            </a:r>
            <a:endParaRPr lang="de-DE" sz="2600" dirty="0"/>
          </a:p>
        </p:txBody>
      </p:sp>
    </p:spTree>
    <p:extLst>
      <p:ext uri="{BB962C8B-B14F-4D97-AF65-F5344CB8AC3E}">
        <p14:creationId xmlns:p14="http://schemas.microsoft.com/office/powerpoint/2010/main" val="151284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itel 3">
            <a:extLst>
              <a:ext uri="{FF2B5EF4-FFF2-40B4-BE49-F238E27FC236}">
                <a16:creationId xmlns:a16="http://schemas.microsoft.com/office/drawing/2014/main" id="{B3D9C7D4-DA70-C572-67AD-F73F6A1A83E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Business Object</a:t>
            </a:r>
          </a:p>
        </p:txBody>
      </p:sp>
      <p:sp>
        <p:nvSpPr>
          <p:cNvPr id="9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platzhalter 6">
            <a:extLst>
              <a:ext uri="{FF2B5EF4-FFF2-40B4-BE49-F238E27FC236}">
                <a16:creationId xmlns:a16="http://schemas.microsoft.com/office/drawing/2014/main" id="{68BF863A-080A-413F-73CA-153168F2DF15}"/>
              </a:ext>
            </a:extLst>
          </p:cNvPr>
          <p:cNvSpPr>
            <a:spLocks noGrp="1"/>
          </p:cNvSpPr>
          <p:nvPr>
            <p:ph type="body" sz="half" idx="2"/>
          </p:nvPr>
        </p:nvSpPr>
        <p:spPr>
          <a:xfrm>
            <a:off x="630936" y="2807208"/>
            <a:ext cx="3975898" cy="3693208"/>
          </a:xfrm>
          <a:noFill/>
          <a:ln>
            <a:noFill/>
          </a:ln>
        </p:spPr>
        <p:txBody>
          <a:bodyPr vert="horz" lIns="91440" tIns="45720" rIns="91440" bIns="45720" rtlCol="0" anchor="t">
            <a:normAutofit/>
          </a:bodyPr>
          <a:lstStyle/>
          <a:p>
            <a:pPr marL="285750" indent="-228600">
              <a:buFont typeface="Arial" panose="020B0604020202020204" pitchFamily="34" charset="0"/>
              <a:buChar char="•"/>
            </a:pPr>
            <a:r>
              <a:rPr lang="en-US" sz="1600" b="0" i="0" dirty="0">
                <a:solidFill>
                  <a:srgbClr val="223548"/>
                </a:solidFill>
                <a:effectLst/>
                <a:highlight>
                  <a:srgbClr val="FFFFFF"/>
                </a:highlight>
                <a:latin typeface="72Brand"/>
              </a:rPr>
              <a:t>In the ABAP RESTful application programming model, a business object defines a particular entity, such as a travel agency. </a:t>
            </a:r>
          </a:p>
          <a:p>
            <a:pPr marL="285750" indent="-228600">
              <a:buFont typeface="Arial" panose="020B0604020202020204" pitchFamily="34" charset="0"/>
              <a:buChar char="•"/>
            </a:pPr>
            <a:r>
              <a:rPr lang="en-US" sz="1600" b="0" i="0" dirty="0">
                <a:solidFill>
                  <a:srgbClr val="223548"/>
                </a:solidFill>
                <a:effectLst/>
                <a:highlight>
                  <a:srgbClr val="FFFFFF"/>
                </a:highlight>
                <a:latin typeface="72Brand"/>
              </a:rPr>
              <a:t>Definition has two parts</a:t>
            </a:r>
          </a:p>
          <a:p>
            <a:pPr marL="285750" indent="-228600">
              <a:buFont typeface="Arial" panose="020B0604020202020204" pitchFamily="34" charset="0"/>
              <a:buChar char="•"/>
            </a:pPr>
            <a:r>
              <a:rPr lang="en-US" dirty="0">
                <a:solidFill>
                  <a:srgbClr val="223548"/>
                </a:solidFill>
                <a:highlight>
                  <a:srgbClr val="FFFFFF"/>
                </a:highlight>
                <a:latin typeface="72Brand"/>
              </a:rPr>
              <a:t>1.) O</a:t>
            </a:r>
            <a:r>
              <a:rPr lang="en-US" sz="1600" b="0" i="0" dirty="0">
                <a:solidFill>
                  <a:srgbClr val="223548"/>
                </a:solidFill>
                <a:effectLst/>
                <a:highlight>
                  <a:srgbClr val="FFFFFF"/>
                </a:highlight>
                <a:latin typeface="72Brand"/>
              </a:rPr>
              <a:t>ne or more CDS views, which define the structure of the object or, in other words, the fields that it contains</a:t>
            </a:r>
          </a:p>
          <a:p>
            <a:pPr marL="285750" indent="-228600">
              <a:buFont typeface="Arial" panose="020B0604020202020204" pitchFamily="34" charset="0"/>
              <a:buChar char="•"/>
            </a:pPr>
            <a:r>
              <a:rPr lang="en-US" sz="1600" b="0" i="0" dirty="0">
                <a:solidFill>
                  <a:srgbClr val="223548"/>
                </a:solidFill>
                <a:effectLst/>
                <a:highlight>
                  <a:srgbClr val="FFFFFF"/>
                </a:highlight>
                <a:latin typeface="72Brand"/>
              </a:rPr>
              <a:t>2.) Behavior definition, which describes what you can do with the business object.</a:t>
            </a:r>
            <a:endParaRPr lang="en-US" sz="1400" dirty="0"/>
          </a:p>
        </p:txBody>
      </p:sp>
      <p:pic>
        <p:nvPicPr>
          <p:cNvPr id="3074" name="Picture 2">
            <a:extLst>
              <a:ext uri="{FF2B5EF4-FFF2-40B4-BE49-F238E27FC236}">
                <a16:creationId xmlns:a16="http://schemas.microsoft.com/office/drawing/2014/main" id="{A3C02285-4711-1842-E59C-25A6B6735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116" y="1844255"/>
            <a:ext cx="6698324" cy="29811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platzhalter 6">
            <a:extLst>
              <a:ext uri="{FF2B5EF4-FFF2-40B4-BE49-F238E27FC236}">
                <a16:creationId xmlns:a16="http://schemas.microsoft.com/office/drawing/2014/main" id="{E06EE2C1-922C-F245-E00A-771B6A707138}"/>
              </a:ext>
            </a:extLst>
          </p:cNvPr>
          <p:cNvSpPr txBox="1">
            <a:spLocks/>
          </p:cNvSpPr>
          <p:nvPr/>
        </p:nvSpPr>
        <p:spPr>
          <a:xfrm>
            <a:off x="4782731" y="1425776"/>
            <a:ext cx="2340880" cy="3642612"/>
          </a:xfrm>
          <a:prstGeom prst="rect">
            <a:avLst/>
          </a:prstGeom>
          <a:solidFill>
            <a:schemeClr val="accent1">
              <a:alpha val="26000"/>
            </a:schemeClr>
          </a:solidFill>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5715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Textplatzhalter 6">
            <a:extLst>
              <a:ext uri="{FF2B5EF4-FFF2-40B4-BE49-F238E27FC236}">
                <a16:creationId xmlns:a16="http://schemas.microsoft.com/office/drawing/2014/main" id="{3E482D08-6B0A-319C-9E95-89D291B4B2AA}"/>
              </a:ext>
            </a:extLst>
          </p:cNvPr>
          <p:cNvSpPr txBox="1">
            <a:spLocks/>
          </p:cNvSpPr>
          <p:nvPr/>
        </p:nvSpPr>
        <p:spPr>
          <a:xfrm>
            <a:off x="4238671" y="1017595"/>
            <a:ext cx="3429000" cy="408181"/>
          </a:xfrm>
          <a:prstGeom prst="rect">
            <a:avLst/>
          </a:prstGeom>
          <a:solidFill>
            <a:schemeClr val="accent1">
              <a:alpha val="26000"/>
            </a:schemeClr>
          </a:solidFill>
          <a:ln>
            <a:solidFill>
              <a:schemeClr val="accent1">
                <a:shade val="1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28600">
              <a:buFont typeface="Arial" panose="020B0604020202020204" pitchFamily="34" charset="0"/>
              <a:buChar char="•"/>
            </a:pPr>
            <a:r>
              <a:rPr lang="en-US" sz="1400" i="1" dirty="0"/>
              <a:t>We deal with this topic today on Day 1</a:t>
            </a:r>
          </a:p>
          <a:p>
            <a:pPr marL="285750" indent="-228600">
              <a:buFont typeface="Arial" panose="020B0604020202020204" pitchFamily="34" charset="0"/>
              <a:buChar char="•"/>
            </a:pPr>
            <a:endParaRPr lang="en-US" sz="1400" dirty="0"/>
          </a:p>
        </p:txBody>
      </p:sp>
    </p:spTree>
    <p:extLst>
      <p:ext uri="{BB962C8B-B14F-4D97-AF65-F5344CB8AC3E}">
        <p14:creationId xmlns:p14="http://schemas.microsoft.com/office/powerpoint/2010/main" val="942400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itel 3">
            <a:extLst>
              <a:ext uri="{FF2B5EF4-FFF2-40B4-BE49-F238E27FC236}">
                <a16:creationId xmlns:a16="http://schemas.microsoft.com/office/drawing/2014/main" id="{B3D9C7D4-DA70-C572-67AD-F73F6A1A83EF}"/>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Business Object</a:t>
            </a:r>
          </a:p>
        </p:txBody>
      </p:sp>
      <p:sp>
        <p:nvSpPr>
          <p:cNvPr id="9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platzhalter 6">
            <a:extLst>
              <a:ext uri="{FF2B5EF4-FFF2-40B4-BE49-F238E27FC236}">
                <a16:creationId xmlns:a16="http://schemas.microsoft.com/office/drawing/2014/main" id="{68BF863A-080A-413F-73CA-153168F2DF15}"/>
              </a:ext>
            </a:extLst>
          </p:cNvPr>
          <p:cNvSpPr>
            <a:spLocks noGrp="1"/>
          </p:cNvSpPr>
          <p:nvPr>
            <p:ph type="body" sz="half" idx="2"/>
          </p:nvPr>
        </p:nvSpPr>
        <p:spPr>
          <a:xfrm>
            <a:off x="630936" y="2807208"/>
            <a:ext cx="3429000" cy="1007146"/>
          </a:xfrm>
          <a:solidFill>
            <a:schemeClr val="accent1">
              <a:alpha val="26000"/>
            </a:schemeClr>
          </a:solidFill>
          <a:ln>
            <a:solidFill>
              <a:schemeClr val="accent1">
                <a:shade val="15000"/>
              </a:schemeClr>
            </a:solidFill>
          </a:ln>
        </p:spPr>
        <p:txBody>
          <a:bodyPr vert="horz" lIns="91440" tIns="45720" rIns="91440" bIns="45720" rtlCol="0" anchor="t">
            <a:normAutofit fontScale="62500" lnSpcReduction="20000"/>
          </a:bodyPr>
          <a:lstStyle/>
          <a:p>
            <a:pPr marL="285750" indent="-228600">
              <a:lnSpc>
                <a:spcPct val="110000"/>
              </a:lnSpc>
              <a:buFont typeface="Arial" panose="020B0604020202020204" pitchFamily="34" charset="0"/>
              <a:buChar char="•"/>
              <a:defRPr/>
            </a:pPr>
            <a:r>
              <a:rPr lang="en-US" sz="2500" dirty="0">
                <a:solidFill>
                  <a:prstClr val="black"/>
                </a:solidFill>
                <a:latin typeface="Aptos" panose="02110004020202020204"/>
              </a:rPr>
              <a:t>Business objects are modelled with several CDS view entities.</a:t>
            </a:r>
          </a:p>
          <a:p>
            <a:pPr marL="285750" indent="-228600">
              <a:lnSpc>
                <a:spcPct val="110000"/>
              </a:lnSpc>
              <a:buFont typeface="Arial" panose="020B0604020202020204" pitchFamily="34" charset="0"/>
              <a:buChar char="•"/>
              <a:defRPr/>
            </a:pPr>
            <a:r>
              <a:rPr lang="en-US" sz="2500" dirty="0">
                <a:solidFill>
                  <a:prstClr val="black"/>
                </a:solidFill>
                <a:latin typeface="Aptos" panose="02110004020202020204"/>
              </a:rPr>
              <a:t>Deal with this topic today on Day 1</a:t>
            </a:r>
          </a:p>
          <a:p>
            <a:pPr marL="285750" indent="-228600">
              <a:buFont typeface="Arial" panose="020B0604020202020204" pitchFamily="34" charset="0"/>
              <a:buChar char="•"/>
            </a:pPr>
            <a:endParaRPr lang="en-US" sz="1400" dirty="0"/>
          </a:p>
        </p:txBody>
      </p:sp>
      <p:pic>
        <p:nvPicPr>
          <p:cNvPr id="6" name="Inhaltsplatzhalter 5">
            <a:extLst>
              <a:ext uri="{FF2B5EF4-FFF2-40B4-BE49-F238E27FC236}">
                <a16:creationId xmlns:a16="http://schemas.microsoft.com/office/drawing/2014/main" id="{347C7DB8-B889-1E4B-6EC1-4B0FFEE15B5F}"/>
              </a:ext>
            </a:extLst>
          </p:cNvPr>
          <p:cNvPicPr>
            <a:picLocks noGrp="1" noChangeAspect="1"/>
          </p:cNvPicPr>
          <p:nvPr>
            <p:ph idx="1"/>
          </p:nvPr>
        </p:nvPicPr>
        <p:blipFill>
          <a:blip r:embed="rId3"/>
          <a:stretch>
            <a:fillRect/>
          </a:stretch>
        </p:blipFill>
        <p:spPr>
          <a:xfrm>
            <a:off x="4654296" y="1625403"/>
            <a:ext cx="6903720" cy="3607193"/>
          </a:xfrm>
          <a:prstGeom prst="rect">
            <a:avLst/>
          </a:prstGeom>
        </p:spPr>
      </p:pic>
      <p:sp>
        <p:nvSpPr>
          <p:cNvPr id="11" name="Textplatzhalter 6">
            <a:extLst>
              <a:ext uri="{FF2B5EF4-FFF2-40B4-BE49-F238E27FC236}">
                <a16:creationId xmlns:a16="http://schemas.microsoft.com/office/drawing/2014/main" id="{D230DF87-7F3B-1ACD-157A-E107243A1EE7}"/>
              </a:ext>
            </a:extLst>
          </p:cNvPr>
          <p:cNvSpPr txBox="1">
            <a:spLocks/>
          </p:cNvSpPr>
          <p:nvPr/>
        </p:nvSpPr>
        <p:spPr>
          <a:xfrm>
            <a:off x="630936" y="3971299"/>
            <a:ext cx="3429000" cy="2481751"/>
          </a:xfrm>
          <a:prstGeom prst="rect">
            <a:avLst/>
          </a:prstGeom>
          <a:solidFill>
            <a:schemeClr val="bg2"/>
          </a:solidFill>
          <a:ln>
            <a:solidFill>
              <a:schemeClr val="accent1">
                <a:shade val="1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28600">
              <a:buFont typeface="Arial" panose="020B0604020202020204" pitchFamily="34" charset="0"/>
              <a:buChar char="•"/>
              <a:defRPr/>
            </a:pPr>
            <a:r>
              <a:rPr lang="en-US" sz="1400" dirty="0"/>
              <a:t>CDS </a:t>
            </a:r>
            <a:r>
              <a:rPr lang="en-US" sz="1400" dirty="0" err="1"/>
              <a:t>Behaviour</a:t>
            </a:r>
            <a:r>
              <a:rPr lang="en-US" sz="1400" dirty="0"/>
              <a:t> for the transaction logic.</a:t>
            </a:r>
          </a:p>
          <a:p>
            <a:pPr marL="28575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Implement the transaction logic in a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Behaviour</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Pool (ABAP Class in the ABAP Code Library).</a:t>
            </a:r>
          </a:p>
          <a:p>
            <a:pPr marL="28575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Business services consume BOs using OData Services i.e.</a:t>
            </a:r>
          </a:p>
          <a:p>
            <a:pPr marL="285750" lvl="0" indent="-228600">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Access in </a:t>
            </a:r>
            <a:r>
              <a:rPr lang="en-US" sz="1400" dirty="0">
                <a:solidFill>
                  <a:prstClr val="black"/>
                </a:solidFill>
              </a:rPr>
              <a:t>ABAP code for </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using Entity Modelling Language (EML).</a:t>
            </a:r>
          </a:p>
          <a:p>
            <a:pPr marL="28575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400" i="1" dirty="0">
                <a:solidFill>
                  <a:prstClr val="black"/>
                </a:solidFill>
                <a:latin typeface="Aptos" panose="02110004020202020204"/>
              </a:rPr>
              <a:t>We deal with these on Day 3</a:t>
            </a:r>
            <a:endParaRPr kumimoji="0" lang="en-US" sz="1400" b="0" i="1"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2" name="Textplatzhalter 6">
            <a:extLst>
              <a:ext uri="{FF2B5EF4-FFF2-40B4-BE49-F238E27FC236}">
                <a16:creationId xmlns:a16="http://schemas.microsoft.com/office/drawing/2014/main" id="{E06EE2C1-922C-F245-E00A-771B6A707138}"/>
              </a:ext>
            </a:extLst>
          </p:cNvPr>
          <p:cNvSpPr txBox="1">
            <a:spLocks/>
          </p:cNvSpPr>
          <p:nvPr/>
        </p:nvSpPr>
        <p:spPr>
          <a:xfrm>
            <a:off x="5305245" y="3518542"/>
            <a:ext cx="1440612" cy="1001700"/>
          </a:xfrm>
          <a:prstGeom prst="rect">
            <a:avLst/>
          </a:prstGeom>
          <a:solidFill>
            <a:schemeClr val="accent1">
              <a:alpha val="26000"/>
            </a:schemeClr>
          </a:solidFill>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5715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4947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40738722-AB45-A066-657C-486D6F015E12}"/>
              </a:ext>
            </a:extLst>
          </p:cNvPr>
          <p:cNvSpPr>
            <a:spLocks noGrp="1"/>
          </p:cNvSpPr>
          <p:nvPr>
            <p:ph type="title"/>
          </p:nvPr>
        </p:nvSpPr>
        <p:spPr>
          <a:xfrm>
            <a:off x="838200" y="673770"/>
            <a:ext cx="3220329" cy="2027227"/>
          </a:xfrm>
        </p:spPr>
        <p:txBody>
          <a:bodyPr anchor="t">
            <a:normAutofit/>
          </a:bodyPr>
          <a:lstStyle/>
          <a:p>
            <a:r>
              <a:rPr lang="de-DE" sz="5400" dirty="0">
                <a:solidFill>
                  <a:srgbClr val="FFFFFF"/>
                </a:solidFill>
              </a:rPr>
              <a:t>ABAP CDS Objects</a:t>
            </a:r>
          </a:p>
        </p:txBody>
      </p:sp>
      <p:graphicFrame>
        <p:nvGraphicFramePr>
          <p:cNvPr id="4" name="Inhaltsplatzhalter 3">
            <a:extLst>
              <a:ext uri="{FF2B5EF4-FFF2-40B4-BE49-F238E27FC236}">
                <a16:creationId xmlns:a16="http://schemas.microsoft.com/office/drawing/2014/main" id="{3E1E3644-C98E-80C7-2362-17267C51EF21}"/>
              </a:ext>
            </a:extLst>
          </p:cNvPr>
          <p:cNvGraphicFramePr>
            <a:graphicFrameLocks noGrp="1"/>
          </p:cNvGraphicFramePr>
          <p:nvPr>
            <p:ph idx="1"/>
            <p:extLst>
              <p:ext uri="{D42A27DB-BD31-4B8C-83A1-F6EECF244321}">
                <p14:modId xmlns:p14="http://schemas.microsoft.com/office/powerpoint/2010/main" val="4278924062"/>
              </p:ext>
            </p:extLst>
          </p:nvPr>
        </p:nvGraphicFramePr>
        <p:xfrm>
          <a:off x="5542672" y="1453918"/>
          <a:ext cx="5811129" cy="3853597"/>
        </p:xfrm>
        <a:graphic>
          <a:graphicData uri="http://schemas.openxmlformats.org/drawingml/2006/table">
            <a:tbl>
              <a:tblPr firstRow="1" bandRow="1">
                <a:noFill/>
                <a:tableStyleId>{5C22544A-7EE6-4342-B048-85BDC9FD1C3A}</a:tableStyleId>
              </a:tblPr>
              <a:tblGrid>
                <a:gridCol w="1911430">
                  <a:extLst>
                    <a:ext uri="{9D8B030D-6E8A-4147-A177-3AD203B41FA5}">
                      <a16:colId xmlns:a16="http://schemas.microsoft.com/office/drawing/2014/main" val="1689833894"/>
                    </a:ext>
                  </a:extLst>
                </a:gridCol>
                <a:gridCol w="1951174">
                  <a:extLst>
                    <a:ext uri="{9D8B030D-6E8A-4147-A177-3AD203B41FA5}">
                      <a16:colId xmlns:a16="http://schemas.microsoft.com/office/drawing/2014/main" val="168022353"/>
                    </a:ext>
                  </a:extLst>
                </a:gridCol>
                <a:gridCol w="1948525">
                  <a:extLst>
                    <a:ext uri="{9D8B030D-6E8A-4147-A177-3AD203B41FA5}">
                      <a16:colId xmlns:a16="http://schemas.microsoft.com/office/drawing/2014/main" val="2082193977"/>
                    </a:ext>
                  </a:extLst>
                </a:gridCol>
              </a:tblGrid>
              <a:tr h="640995">
                <a:tc>
                  <a:txBody>
                    <a:bodyPr/>
                    <a:lstStyle/>
                    <a:p>
                      <a:r>
                        <a:rPr lang="de-DE" sz="1500" b="1" dirty="0">
                          <a:solidFill>
                            <a:schemeClr val="tx1">
                              <a:lumMod val="75000"/>
                              <a:lumOff val="25000"/>
                            </a:schemeClr>
                          </a:solidFill>
                        </a:rPr>
                        <a:t>Development </a:t>
                      </a:r>
                      <a:r>
                        <a:rPr lang="de-DE" sz="1500" b="1" dirty="0" err="1">
                          <a:solidFill>
                            <a:schemeClr val="tx1">
                              <a:lumMod val="75000"/>
                              <a:lumOff val="25000"/>
                            </a:schemeClr>
                          </a:solidFill>
                        </a:rPr>
                        <a:t>Object</a:t>
                      </a:r>
                      <a:endParaRPr lang="de-DE" sz="1500" b="1"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de-DE" sz="1500" b="1" dirty="0">
                          <a:solidFill>
                            <a:schemeClr val="tx1">
                              <a:lumMod val="75000"/>
                              <a:lumOff val="25000"/>
                            </a:schemeClr>
                          </a:solidFill>
                        </a:rPr>
                        <a:t>Purpose</a:t>
                      </a:r>
                    </a:p>
                  </a:txBody>
                  <a:tcPr marL="152618" marR="114463" marT="76309" marB="76309">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de-DE" sz="1500" b="1" dirty="0" err="1">
                          <a:solidFill>
                            <a:schemeClr val="tx1">
                              <a:lumMod val="75000"/>
                              <a:lumOff val="25000"/>
                            </a:schemeClr>
                          </a:solidFill>
                        </a:rPr>
                        <a:t>Hint</a:t>
                      </a:r>
                      <a:endParaRPr lang="de-DE" sz="1500" b="1"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566206918"/>
                  </a:ext>
                </a:extLst>
              </a:tr>
              <a:tr h="1671163">
                <a:tc>
                  <a:txBody>
                    <a:bodyPr/>
                    <a:lstStyle/>
                    <a:p>
                      <a:r>
                        <a:rPr lang="de-DE" sz="1100" dirty="0">
                          <a:solidFill>
                            <a:schemeClr val="tx1">
                              <a:lumMod val="75000"/>
                              <a:lumOff val="25000"/>
                            </a:schemeClr>
                          </a:solidFill>
                        </a:rPr>
                        <a:t>CDS Data Definition</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err="1">
                          <a:solidFill>
                            <a:schemeClr val="tx1">
                              <a:lumMod val="75000"/>
                              <a:lumOff val="25000"/>
                            </a:schemeClr>
                          </a:solidFill>
                        </a:rPr>
                        <a:t>Defining</a:t>
                      </a:r>
                      <a:r>
                        <a:rPr lang="de-DE" sz="1100" dirty="0">
                          <a:solidFill>
                            <a:schemeClr val="tx1">
                              <a:lumMod val="75000"/>
                              <a:lumOff val="25000"/>
                            </a:schemeClr>
                          </a:solidFill>
                        </a:rPr>
                        <a:t> a CDS </a:t>
                      </a:r>
                      <a:r>
                        <a:rPr lang="de-DE" sz="1100" dirty="0" err="1">
                          <a:solidFill>
                            <a:schemeClr val="tx1">
                              <a:lumMod val="75000"/>
                              <a:lumOff val="25000"/>
                            </a:schemeClr>
                          </a:solidFill>
                        </a:rPr>
                        <a:t>entity</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a:solidFill>
                            <a:schemeClr val="tx1">
                              <a:lumMod val="75000"/>
                              <a:lumOff val="25000"/>
                            </a:schemeClr>
                          </a:solidFill>
                        </a:rPr>
                        <a:t>CDS </a:t>
                      </a:r>
                      <a:r>
                        <a:rPr lang="de-DE" sz="1100" dirty="0" err="1">
                          <a:solidFill>
                            <a:schemeClr val="tx1">
                              <a:lumMod val="75000"/>
                              <a:lumOff val="25000"/>
                            </a:schemeClr>
                          </a:solidFill>
                        </a:rPr>
                        <a:t>Entities</a:t>
                      </a:r>
                      <a:r>
                        <a:rPr lang="de-DE" sz="1100" dirty="0">
                          <a:solidFill>
                            <a:schemeClr val="tx1">
                              <a:lumMod val="75000"/>
                              <a:lumOff val="25000"/>
                            </a:schemeClr>
                          </a:solidFill>
                        </a:rPr>
                        <a:t>:</a:t>
                      </a:r>
                    </a:p>
                    <a:p>
                      <a:pPr marL="285750" indent="-285750">
                        <a:buFont typeface="Arial" panose="020B0604020202020204" pitchFamily="34" charset="0"/>
                        <a:buChar char="•"/>
                      </a:pPr>
                      <a:r>
                        <a:rPr lang="de-DE" sz="1100" dirty="0">
                          <a:solidFill>
                            <a:schemeClr val="tx1">
                              <a:lumMod val="75000"/>
                              <a:lumOff val="25000"/>
                            </a:schemeClr>
                          </a:solidFill>
                        </a:rPr>
                        <a:t>CDS View Entity</a:t>
                      </a:r>
                    </a:p>
                    <a:p>
                      <a:pPr marL="285750" indent="-285750">
                        <a:buFont typeface="Arial" panose="020B0604020202020204" pitchFamily="34" charset="0"/>
                        <a:buChar char="•"/>
                      </a:pPr>
                      <a:r>
                        <a:rPr lang="de-DE" sz="1100" dirty="0">
                          <a:solidFill>
                            <a:schemeClr val="tx1">
                              <a:lumMod val="75000"/>
                              <a:lumOff val="25000"/>
                            </a:schemeClr>
                          </a:solidFill>
                        </a:rPr>
                        <a:t>CDS DDIC-</a:t>
                      </a:r>
                      <a:r>
                        <a:rPr lang="de-DE" sz="1100" dirty="0" err="1">
                          <a:solidFill>
                            <a:schemeClr val="tx1">
                              <a:lumMod val="75000"/>
                              <a:lumOff val="25000"/>
                            </a:schemeClr>
                          </a:solidFill>
                        </a:rPr>
                        <a:t>based</a:t>
                      </a:r>
                      <a:r>
                        <a:rPr lang="de-DE" sz="1100" dirty="0">
                          <a:solidFill>
                            <a:schemeClr val="tx1">
                              <a:lumMod val="75000"/>
                              <a:lumOff val="25000"/>
                            </a:schemeClr>
                          </a:solidFill>
                        </a:rPr>
                        <a:t> Views (obsolete)</a:t>
                      </a:r>
                    </a:p>
                    <a:p>
                      <a:pPr marL="285750" indent="-285750">
                        <a:buFont typeface="Arial" panose="020B0604020202020204" pitchFamily="34" charset="0"/>
                        <a:buChar char="•"/>
                      </a:pPr>
                      <a:r>
                        <a:rPr lang="de-DE" sz="1100" dirty="0">
                          <a:solidFill>
                            <a:schemeClr val="tx1">
                              <a:lumMod val="75000"/>
                              <a:lumOff val="25000"/>
                            </a:schemeClr>
                          </a:solidFill>
                        </a:rPr>
                        <a:t>CDS </a:t>
                      </a:r>
                      <a:r>
                        <a:rPr lang="de-DE" sz="1100" dirty="0" err="1">
                          <a:solidFill>
                            <a:schemeClr val="tx1">
                              <a:lumMod val="75000"/>
                              <a:lumOff val="25000"/>
                            </a:schemeClr>
                          </a:solidFill>
                        </a:rPr>
                        <a:t>Projection</a:t>
                      </a:r>
                      <a:r>
                        <a:rPr lang="de-DE" sz="1100" dirty="0">
                          <a:solidFill>
                            <a:schemeClr val="tx1">
                              <a:lumMod val="75000"/>
                              <a:lumOff val="25000"/>
                            </a:schemeClr>
                          </a:solidFill>
                        </a:rPr>
                        <a:t> Views</a:t>
                      </a:r>
                    </a:p>
                    <a:p>
                      <a:pPr marL="285750" indent="-285750">
                        <a:buFont typeface="Arial" panose="020B0604020202020204" pitchFamily="34" charset="0"/>
                        <a:buChar char="•"/>
                      </a:pPr>
                      <a:r>
                        <a:rPr lang="de-DE" sz="1100" dirty="0">
                          <a:solidFill>
                            <a:schemeClr val="tx1">
                              <a:lumMod val="75000"/>
                              <a:lumOff val="25000"/>
                            </a:schemeClr>
                          </a:solidFill>
                        </a:rPr>
                        <a:t>CDS Abstract </a:t>
                      </a:r>
                      <a:r>
                        <a:rPr lang="de-DE" sz="1100" dirty="0" err="1">
                          <a:solidFill>
                            <a:schemeClr val="tx1">
                              <a:lumMod val="75000"/>
                              <a:lumOff val="25000"/>
                            </a:schemeClr>
                          </a:solidFill>
                        </a:rPr>
                        <a:t>Entities</a:t>
                      </a:r>
                      <a:endParaRPr lang="de-DE" sz="1100" dirty="0">
                        <a:solidFill>
                          <a:schemeClr val="tx1">
                            <a:lumMod val="75000"/>
                            <a:lumOff val="25000"/>
                          </a:schemeClr>
                        </a:solidFill>
                      </a:endParaRPr>
                    </a:p>
                    <a:p>
                      <a:pPr marL="285750" indent="-285750">
                        <a:buFont typeface="Arial" panose="020B0604020202020204" pitchFamily="34" charset="0"/>
                        <a:buChar char="•"/>
                      </a:pPr>
                      <a:r>
                        <a:rPr lang="de-DE" sz="1100" dirty="0">
                          <a:solidFill>
                            <a:schemeClr val="tx1">
                              <a:lumMod val="75000"/>
                              <a:lumOff val="25000"/>
                            </a:schemeClr>
                          </a:solidFill>
                        </a:rPr>
                        <a:t>CDS Table </a:t>
                      </a:r>
                      <a:r>
                        <a:rPr lang="de-DE" sz="1100" dirty="0" err="1">
                          <a:solidFill>
                            <a:schemeClr val="tx1">
                              <a:lumMod val="75000"/>
                              <a:lumOff val="25000"/>
                            </a:schemeClr>
                          </a:solidFill>
                        </a:rPr>
                        <a:t>Functions</a:t>
                      </a:r>
                      <a:endParaRPr lang="de-DE" sz="1100" dirty="0">
                        <a:solidFill>
                          <a:schemeClr val="tx1">
                            <a:lumMod val="75000"/>
                            <a:lumOff val="25000"/>
                          </a:schemeClr>
                        </a:solidFill>
                      </a:endParaRPr>
                    </a:p>
                    <a:p>
                      <a:pPr marL="285750" indent="-285750">
                        <a:buFont typeface="Arial" panose="020B0604020202020204" pitchFamily="34" charset="0"/>
                        <a:buChar char="•"/>
                      </a:pPr>
                      <a:r>
                        <a:rPr lang="de-DE" sz="1100" dirty="0">
                          <a:solidFill>
                            <a:schemeClr val="tx1">
                              <a:lumMod val="75000"/>
                              <a:lumOff val="25000"/>
                            </a:schemeClr>
                          </a:solidFill>
                        </a:rPr>
                        <a:t>CDS Custom </a:t>
                      </a:r>
                      <a:r>
                        <a:rPr lang="de-DE" sz="1100" dirty="0" err="1">
                          <a:solidFill>
                            <a:schemeClr val="tx1">
                              <a:lumMod val="75000"/>
                              <a:lumOff val="25000"/>
                            </a:schemeClr>
                          </a:solidFill>
                        </a:rPr>
                        <a:t>Entities</a:t>
                      </a:r>
                      <a:endParaRPr lang="de-DE" sz="1100" dirty="0">
                        <a:solidFill>
                          <a:schemeClr val="tx1">
                            <a:lumMod val="75000"/>
                            <a:lumOff val="25000"/>
                          </a:schemeClr>
                        </a:solidFill>
                      </a:endParaRPr>
                    </a:p>
                    <a:p>
                      <a:pPr marL="285750" indent="-285750">
                        <a:buFont typeface="Arial" panose="020B0604020202020204" pitchFamily="34" charset="0"/>
                        <a:buChar char="•"/>
                      </a:pPr>
                      <a:r>
                        <a:rPr lang="de-DE" sz="1100" dirty="0">
                          <a:solidFill>
                            <a:schemeClr val="tx1">
                              <a:lumMod val="75000"/>
                              <a:lumOff val="25000"/>
                            </a:schemeClr>
                          </a:solidFill>
                        </a:rPr>
                        <a:t>CDS </a:t>
                      </a:r>
                      <a:r>
                        <a:rPr lang="de-DE" sz="1100" dirty="0" err="1">
                          <a:solidFill>
                            <a:schemeClr val="tx1">
                              <a:lumMod val="75000"/>
                              <a:lumOff val="25000"/>
                            </a:schemeClr>
                          </a:solidFill>
                        </a:rPr>
                        <a:t>Hierarchies</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49153574"/>
                  </a:ext>
                </a:extLst>
              </a:tr>
              <a:tr h="348477">
                <a:tc>
                  <a:txBody>
                    <a:bodyPr/>
                    <a:lstStyle/>
                    <a:p>
                      <a:r>
                        <a:rPr lang="de-DE" sz="1100" dirty="0">
                          <a:solidFill>
                            <a:schemeClr val="tx1">
                              <a:lumMod val="75000"/>
                              <a:lumOff val="25000"/>
                            </a:schemeClr>
                          </a:solidFill>
                        </a:rPr>
                        <a:t>CDS Access Control</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err="1">
                          <a:solidFill>
                            <a:schemeClr val="tx1">
                              <a:lumMod val="75000"/>
                              <a:lumOff val="25000"/>
                            </a:schemeClr>
                          </a:solidFill>
                        </a:rPr>
                        <a:t>Defining</a:t>
                      </a:r>
                      <a:r>
                        <a:rPr lang="de-DE" sz="1100" dirty="0">
                          <a:solidFill>
                            <a:schemeClr val="tx1">
                              <a:lumMod val="75000"/>
                              <a:lumOff val="25000"/>
                            </a:schemeClr>
                          </a:solidFill>
                        </a:rPr>
                        <a:t> a CDS </a:t>
                      </a:r>
                      <a:r>
                        <a:rPr lang="de-DE" sz="1100" dirty="0" err="1">
                          <a:solidFill>
                            <a:schemeClr val="tx1">
                              <a:lumMod val="75000"/>
                              <a:lumOff val="25000"/>
                            </a:schemeClr>
                          </a:solidFill>
                        </a:rPr>
                        <a:t>role</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a:solidFill>
                            <a:schemeClr val="tx1">
                              <a:lumMod val="75000"/>
                              <a:lumOff val="25000"/>
                            </a:schemeClr>
                          </a:solidFill>
                        </a:rPr>
                        <a:t>Read </a:t>
                      </a:r>
                      <a:r>
                        <a:rPr lang="de-DE" sz="1100" dirty="0" err="1">
                          <a:solidFill>
                            <a:schemeClr val="tx1">
                              <a:lumMod val="75000"/>
                              <a:lumOff val="25000"/>
                            </a:schemeClr>
                          </a:solidFill>
                        </a:rPr>
                        <a:t>Acess</a:t>
                      </a:r>
                      <a:r>
                        <a:rPr lang="de-DE" sz="1100" dirty="0">
                          <a:solidFill>
                            <a:schemeClr val="tx1">
                              <a:lumMod val="75000"/>
                              <a:lumOff val="25000"/>
                            </a:schemeClr>
                          </a:solidFill>
                        </a:rPr>
                        <a:t> Data</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417637759"/>
                  </a:ext>
                </a:extLst>
              </a:tr>
              <a:tr h="513813">
                <a:tc>
                  <a:txBody>
                    <a:bodyPr/>
                    <a:lstStyle/>
                    <a:p>
                      <a:r>
                        <a:rPr lang="de-DE" sz="1100" dirty="0">
                          <a:solidFill>
                            <a:schemeClr val="tx1">
                              <a:lumMod val="75000"/>
                              <a:lumOff val="25000"/>
                            </a:schemeClr>
                          </a:solidFill>
                        </a:rPr>
                        <a:t>CDS </a:t>
                      </a:r>
                      <a:r>
                        <a:rPr lang="de-DE" sz="1100" dirty="0" err="1">
                          <a:solidFill>
                            <a:schemeClr val="tx1">
                              <a:lumMod val="75000"/>
                              <a:lumOff val="25000"/>
                            </a:schemeClr>
                          </a:solidFill>
                        </a:rPr>
                        <a:t>Metadata</a:t>
                      </a:r>
                      <a:r>
                        <a:rPr lang="de-DE" sz="1100" dirty="0">
                          <a:solidFill>
                            <a:schemeClr val="tx1">
                              <a:lumMod val="75000"/>
                              <a:lumOff val="25000"/>
                            </a:schemeClr>
                          </a:solidFill>
                        </a:rPr>
                        <a:t> Extension</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err="1">
                          <a:solidFill>
                            <a:schemeClr val="tx1">
                              <a:lumMod val="75000"/>
                              <a:lumOff val="25000"/>
                            </a:schemeClr>
                          </a:solidFill>
                        </a:rPr>
                        <a:t>Adding</a:t>
                      </a:r>
                      <a:r>
                        <a:rPr lang="de-DE" sz="1100" dirty="0">
                          <a:solidFill>
                            <a:schemeClr val="tx1">
                              <a:lumMod val="75000"/>
                              <a:lumOff val="25000"/>
                            </a:schemeClr>
                          </a:solidFill>
                        </a:rPr>
                        <a:t> </a:t>
                      </a:r>
                      <a:r>
                        <a:rPr lang="de-DE" sz="1100" dirty="0" err="1">
                          <a:solidFill>
                            <a:schemeClr val="tx1">
                              <a:lumMod val="75000"/>
                              <a:lumOff val="25000"/>
                            </a:schemeClr>
                          </a:solidFill>
                        </a:rPr>
                        <a:t>metadata</a:t>
                      </a:r>
                      <a:r>
                        <a:rPr lang="de-DE" sz="1100" dirty="0">
                          <a:solidFill>
                            <a:schemeClr val="tx1">
                              <a:lumMod val="75000"/>
                              <a:lumOff val="25000"/>
                            </a:schemeClr>
                          </a:solidFill>
                        </a:rPr>
                        <a:t> </a:t>
                      </a:r>
                      <a:r>
                        <a:rPr lang="de-DE" sz="1100" dirty="0" err="1">
                          <a:solidFill>
                            <a:schemeClr val="tx1">
                              <a:lumMod val="75000"/>
                              <a:lumOff val="25000"/>
                            </a:schemeClr>
                          </a:solidFill>
                        </a:rPr>
                        <a:t>for</a:t>
                      </a:r>
                      <a:r>
                        <a:rPr lang="de-DE" sz="1100" dirty="0">
                          <a:solidFill>
                            <a:schemeClr val="tx1">
                              <a:lumMod val="75000"/>
                              <a:lumOff val="25000"/>
                            </a:schemeClr>
                          </a:solidFill>
                        </a:rPr>
                        <a:t> a CDS </a:t>
                      </a:r>
                      <a:r>
                        <a:rPr lang="de-DE" sz="1100" dirty="0" err="1">
                          <a:solidFill>
                            <a:schemeClr val="tx1">
                              <a:lumMod val="75000"/>
                              <a:lumOff val="25000"/>
                            </a:schemeClr>
                          </a:solidFill>
                        </a:rPr>
                        <a:t>entity</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err="1">
                          <a:solidFill>
                            <a:schemeClr val="tx1">
                              <a:lumMod val="75000"/>
                              <a:lumOff val="25000"/>
                            </a:schemeClr>
                          </a:solidFill>
                        </a:rPr>
                        <a:t>Metadata</a:t>
                      </a:r>
                      <a:r>
                        <a:rPr lang="de-DE" sz="1100" dirty="0">
                          <a:solidFill>
                            <a:schemeClr val="tx1">
                              <a:lumMod val="75000"/>
                              <a:lumOff val="25000"/>
                            </a:schemeClr>
                          </a:solidFill>
                        </a:rPr>
                        <a:t> </a:t>
                      </a:r>
                      <a:r>
                        <a:rPr lang="de-DE" sz="1100" dirty="0" err="1">
                          <a:solidFill>
                            <a:schemeClr val="tx1">
                              <a:lumMod val="75000"/>
                              <a:lumOff val="25000"/>
                            </a:schemeClr>
                          </a:solidFill>
                        </a:rPr>
                        <a:t>for</a:t>
                      </a:r>
                      <a:r>
                        <a:rPr lang="de-DE" sz="1100" dirty="0">
                          <a:solidFill>
                            <a:schemeClr val="tx1">
                              <a:lumMod val="75000"/>
                              <a:lumOff val="25000"/>
                            </a:schemeClr>
                          </a:solidFill>
                        </a:rPr>
                        <a:t> a CDS Entity</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757436457"/>
                  </a:ext>
                </a:extLst>
              </a:tr>
              <a:tr h="679149">
                <a:tc>
                  <a:txBody>
                    <a:bodyPr/>
                    <a:lstStyle/>
                    <a:p>
                      <a:r>
                        <a:rPr lang="de-DE" sz="1100" dirty="0">
                          <a:solidFill>
                            <a:schemeClr val="tx1">
                              <a:lumMod val="75000"/>
                              <a:lumOff val="25000"/>
                            </a:schemeClr>
                          </a:solidFill>
                        </a:rPr>
                        <a:t>CDS </a:t>
                      </a:r>
                      <a:r>
                        <a:rPr lang="de-DE" sz="1100" dirty="0" err="1">
                          <a:solidFill>
                            <a:schemeClr val="tx1">
                              <a:lumMod val="75000"/>
                              <a:lumOff val="25000"/>
                            </a:schemeClr>
                          </a:solidFill>
                        </a:rPr>
                        <a:t>Behavior</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err="1">
                          <a:solidFill>
                            <a:schemeClr val="tx1">
                              <a:lumMod val="75000"/>
                              <a:lumOff val="25000"/>
                            </a:schemeClr>
                          </a:solidFill>
                        </a:rPr>
                        <a:t>Defining</a:t>
                      </a:r>
                      <a:r>
                        <a:rPr lang="de-DE" sz="1100" dirty="0">
                          <a:solidFill>
                            <a:schemeClr val="tx1">
                              <a:lumMod val="75000"/>
                              <a:lumOff val="25000"/>
                            </a:schemeClr>
                          </a:solidFill>
                        </a:rPr>
                        <a:t> </a:t>
                      </a:r>
                      <a:r>
                        <a:rPr lang="de-DE" sz="1100" dirty="0" err="1">
                          <a:solidFill>
                            <a:schemeClr val="tx1">
                              <a:lumMod val="75000"/>
                              <a:lumOff val="25000"/>
                            </a:schemeClr>
                          </a:solidFill>
                        </a:rPr>
                        <a:t>the</a:t>
                      </a:r>
                      <a:r>
                        <a:rPr lang="de-DE" sz="1100" dirty="0">
                          <a:solidFill>
                            <a:schemeClr val="tx1">
                              <a:lumMod val="75000"/>
                              <a:lumOff val="25000"/>
                            </a:schemeClr>
                          </a:solidFill>
                        </a:rPr>
                        <a:t> </a:t>
                      </a:r>
                      <a:r>
                        <a:rPr lang="de-DE" sz="1100" dirty="0" err="1">
                          <a:solidFill>
                            <a:schemeClr val="tx1">
                              <a:lumMod val="75000"/>
                              <a:lumOff val="25000"/>
                            </a:schemeClr>
                          </a:solidFill>
                        </a:rPr>
                        <a:t>behaviour</a:t>
                      </a:r>
                      <a:r>
                        <a:rPr lang="de-DE" sz="1100" dirty="0">
                          <a:solidFill>
                            <a:schemeClr val="tx1">
                              <a:lumMod val="75000"/>
                              <a:lumOff val="25000"/>
                            </a:schemeClr>
                          </a:solidFill>
                        </a:rPr>
                        <a:t> </a:t>
                      </a:r>
                      <a:r>
                        <a:rPr lang="de-DE" sz="1100" dirty="0" err="1">
                          <a:solidFill>
                            <a:schemeClr val="tx1">
                              <a:lumMod val="75000"/>
                              <a:lumOff val="25000"/>
                            </a:schemeClr>
                          </a:solidFill>
                        </a:rPr>
                        <a:t>of</a:t>
                      </a:r>
                      <a:r>
                        <a:rPr lang="de-DE" sz="1100" dirty="0">
                          <a:solidFill>
                            <a:schemeClr val="tx1">
                              <a:lumMod val="75000"/>
                              <a:lumOff val="25000"/>
                            </a:schemeClr>
                          </a:solidFill>
                        </a:rPr>
                        <a:t> a Business </a:t>
                      </a:r>
                      <a:r>
                        <a:rPr lang="de-DE" sz="1100" dirty="0" err="1">
                          <a:solidFill>
                            <a:schemeClr val="tx1">
                              <a:lumMod val="75000"/>
                              <a:lumOff val="25000"/>
                            </a:schemeClr>
                          </a:solidFill>
                        </a:rPr>
                        <a:t>object</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err="1">
                          <a:solidFill>
                            <a:schemeClr val="tx1">
                              <a:lumMod val="75000"/>
                              <a:lumOff val="25000"/>
                            </a:schemeClr>
                          </a:solidFill>
                        </a:rPr>
                        <a:t>Used</a:t>
                      </a:r>
                      <a:r>
                        <a:rPr lang="de-DE" sz="1100" dirty="0">
                          <a:solidFill>
                            <a:schemeClr val="tx1">
                              <a:lumMod val="75000"/>
                              <a:lumOff val="25000"/>
                            </a:schemeClr>
                          </a:solidFill>
                        </a:rPr>
                        <a:t> </a:t>
                      </a:r>
                      <a:r>
                        <a:rPr lang="de-DE" sz="1100" dirty="0" err="1">
                          <a:solidFill>
                            <a:schemeClr val="tx1">
                              <a:lumMod val="75000"/>
                              <a:lumOff val="25000"/>
                            </a:schemeClr>
                          </a:solidFill>
                        </a:rPr>
                        <a:t>for</a:t>
                      </a:r>
                      <a:r>
                        <a:rPr lang="de-DE" sz="1100" dirty="0">
                          <a:solidFill>
                            <a:schemeClr val="tx1">
                              <a:lumMod val="75000"/>
                              <a:lumOff val="25000"/>
                            </a:schemeClr>
                          </a:solidFill>
                        </a:rPr>
                        <a:t> </a:t>
                      </a:r>
                      <a:r>
                        <a:rPr lang="de-DE" sz="1100" dirty="0" err="1">
                          <a:solidFill>
                            <a:schemeClr val="tx1">
                              <a:lumMod val="75000"/>
                              <a:lumOff val="25000"/>
                            </a:schemeClr>
                          </a:solidFill>
                        </a:rPr>
                        <a:t>transactional</a:t>
                      </a:r>
                      <a:r>
                        <a:rPr lang="de-DE" sz="1100" dirty="0">
                          <a:solidFill>
                            <a:schemeClr val="tx1">
                              <a:lumMod val="75000"/>
                              <a:lumOff val="25000"/>
                            </a:schemeClr>
                          </a:solidFill>
                        </a:rPr>
                        <a:t> </a:t>
                      </a:r>
                      <a:r>
                        <a:rPr lang="de-DE" sz="1100" dirty="0" err="1">
                          <a:solidFill>
                            <a:schemeClr val="tx1">
                              <a:lumMod val="75000"/>
                              <a:lumOff val="25000"/>
                            </a:schemeClr>
                          </a:solidFill>
                        </a:rPr>
                        <a:t>processing</a:t>
                      </a:r>
                      <a:r>
                        <a:rPr lang="de-DE" sz="1100" dirty="0">
                          <a:solidFill>
                            <a:schemeClr val="tx1">
                              <a:lumMod val="75000"/>
                              <a:lumOff val="25000"/>
                            </a:schemeClr>
                          </a:solidFill>
                        </a:rPr>
                        <a:t> in RAP.</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576128082"/>
                  </a:ext>
                </a:extLst>
              </a:tr>
            </a:tbl>
          </a:graphicData>
        </a:graphic>
      </p:graphicFrame>
    </p:spTree>
    <p:extLst>
      <p:ext uri="{BB962C8B-B14F-4D97-AF65-F5344CB8AC3E}">
        <p14:creationId xmlns:p14="http://schemas.microsoft.com/office/powerpoint/2010/main" val="196804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itel 3">
            <a:extLst>
              <a:ext uri="{FF2B5EF4-FFF2-40B4-BE49-F238E27FC236}">
                <a16:creationId xmlns:a16="http://schemas.microsoft.com/office/drawing/2014/main" id="{B3D9C7D4-DA70-C572-67AD-F73F6A1A83EF}"/>
              </a:ext>
            </a:extLst>
          </p:cNvPr>
          <p:cNvSpPr>
            <a:spLocks noGrp="1"/>
          </p:cNvSpPr>
          <p:nvPr>
            <p:ph type="title"/>
          </p:nvPr>
        </p:nvSpPr>
        <p:spPr>
          <a:xfrm>
            <a:off x="630935" y="639520"/>
            <a:ext cx="9984814" cy="1719072"/>
          </a:xfrm>
        </p:spPr>
        <p:txBody>
          <a:bodyPr vert="horz" lIns="91440" tIns="45720" rIns="91440" bIns="45720" rtlCol="0" anchor="b">
            <a:normAutofit/>
          </a:bodyPr>
          <a:lstStyle/>
          <a:p>
            <a:r>
              <a:rPr lang="en-US" sz="5400" kern="1200" dirty="0">
                <a:solidFill>
                  <a:schemeClr val="tx1"/>
                </a:solidFill>
                <a:latin typeface="+mj-lt"/>
                <a:ea typeface="+mj-ea"/>
                <a:cs typeface="+mj-cs"/>
              </a:rPr>
              <a:t>ABAP CDS Objects - Definitions</a:t>
            </a:r>
          </a:p>
        </p:txBody>
      </p:sp>
      <p:sp>
        <p:nvSpPr>
          <p:cNvPr id="9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platzhalter 6">
            <a:extLst>
              <a:ext uri="{FF2B5EF4-FFF2-40B4-BE49-F238E27FC236}">
                <a16:creationId xmlns:a16="http://schemas.microsoft.com/office/drawing/2014/main" id="{68BF863A-080A-413F-73CA-153168F2DF15}"/>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marL="285750" indent="-228600">
              <a:buFont typeface="Arial" panose="020B0604020202020204" pitchFamily="34" charset="0"/>
              <a:buChar char="•"/>
            </a:pPr>
            <a:r>
              <a:rPr lang="en-US" sz="1400"/>
              <a:t>Geschäftsobjekte werden mit mehreren CDS-View Entitäten modelliert.</a:t>
            </a:r>
          </a:p>
          <a:p>
            <a:pPr marL="285750" indent="-228600">
              <a:buFont typeface="Arial" panose="020B0604020202020204" pitchFamily="34" charset="0"/>
              <a:buChar char="•"/>
            </a:pPr>
            <a:r>
              <a:rPr lang="en-US" sz="1400"/>
              <a:t>CDS Behavior für die Transaktionslogik.</a:t>
            </a:r>
          </a:p>
          <a:p>
            <a:pPr marL="285750" indent="-228600">
              <a:buFont typeface="Arial" panose="020B0604020202020204" pitchFamily="34" charset="0"/>
              <a:buChar char="•"/>
            </a:pPr>
            <a:r>
              <a:rPr lang="en-US" sz="1400"/>
              <a:t>Implementieren der Transaktionslogik in einem Behavior Pool (ABAP Class in der ABAP Code Library).</a:t>
            </a:r>
          </a:p>
          <a:p>
            <a:pPr marL="285750" indent="-228600">
              <a:buFont typeface="Arial" panose="020B0604020202020204" pitchFamily="34" charset="0"/>
              <a:buChar char="•"/>
            </a:pPr>
            <a:r>
              <a:rPr lang="en-US" sz="1400"/>
              <a:t>Business Services konsumieren BOs zum Beispiel mittels OData Services.</a:t>
            </a:r>
          </a:p>
          <a:p>
            <a:pPr marL="285750" indent="-228600">
              <a:buFont typeface="Arial" panose="020B0604020202020204" pitchFamily="34" charset="0"/>
              <a:buChar char="•"/>
            </a:pPr>
            <a:r>
              <a:rPr lang="en-US" sz="1400"/>
              <a:t>Zugriff im ABAP Code mittels Entity Modeling Language (EML).</a:t>
            </a:r>
          </a:p>
        </p:txBody>
      </p:sp>
      <p:pic>
        <p:nvPicPr>
          <p:cNvPr id="5" name="Grafik 4">
            <a:extLst>
              <a:ext uri="{FF2B5EF4-FFF2-40B4-BE49-F238E27FC236}">
                <a16:creationId xmlns:a16="http://schemas.microsoft.com/office/drawing/2014/main" id="{7941DAA8-BB46-E5E3-D700-E8577FDDD0F4}"/>
              </a:ext>
            </a:extLst>
          </p:cNvPr>
          <p:cNvPicPr>
            <a:picLocks noChangeAspect="1"/>
          </p:cNvPicPr>
          <p:nvPr/>
        </p:nvPicPr>
        <p:blipFill>
          <a:blip r:embed="rId2"/>
          <a:stretch>
            <a:fillRect/>
          </a:stretch>
        </p:blipFill>
        <p:spPr>
          <a:xfrm>
            <a:off x="296147" y="2717215"/>
            <a:ext cx="10531542" cy="3932044"/>
          </a:xfrm>
          <a:prstGeom prst="rect">
            <a:avLst/>
          </a:prstGeom>
        </p:spPr>
      </p:pic>
    </p:spTree>
    <p:extLst>
      <p:ext uri="{BB962C8B-B14F-4D97-AF65-F5344CB8AC3E}">
        <p14:creationId xmlns:p14="http://schemas.microsoft.com/office/powerpoint/2010/main" val="988000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24867-36F9-0F61-D7FA-5D7E344549F1}"/>
              </a:ext>
            </a:extLst>
          </p:cNvPr>
          <p:cNvSpPr>
            <a:spLocks noGrp="1"/>
          </p:cNvSpPr>
          <p:nvPr>
            <p:ph type="ctrTitle"/>
          </p:nvPr>
        </p:nvSpPr>
        <p:spPr>
          <a:xfrm>
            <a:off x="643468" y="643467"/>
            <a:ext cx="4620584" cy="4567137"/>
          </a:xfrm>
        </p:spPr>
        <p:txBody>
          <a:bodyPr>
            <a:normAutofit/>
          </a:bodyPr>
          <a:lstStyle/>
          <a:p>
            <a:pPr algn="l"/>
            <a:r>
              <a:rPr lang="de-DE" sz="4400" dirty="0" err="1"/>
              <a:t>Introduction</a:t>
            </a:r>
            <a:endParaRPr lang="de-DE" sz="4400" dirty="0"/>
          </a:p>
        </p:txBody>
      </p:sp>
      <p:sp>
        <p:nvSpPr>
          <p:cNvPr id="3" name="Untertitel 2">
            <a:extLst>
              <a:ext uri="{FF2B5EF4-FFF2-40B4-BE49-F238E27FC236}">
                <a16:creationId xmlns:a16="http://schemas.microsoft.com/office/drawing/2014/main" id="{B2AC74AD-386B-54E2-7A7C-96B10A166B3F}"/>
              </a:ext>
            </a:extLst>
          </p:cNvPr>
          <p:cNvSpPr>
            <a:spLocks noGrp="1"/>
          </p:cNvSpPr>
          <p:nvPr>
            <p:ph type="subTitle" idx="1"/>
          </p:nvPr>
        </p:nvSpPr>
        <p:spPr>
          <a:xfrm>
            <a:off x="643467" y="5277684"/>
            <a:ext cx="4620584" cy="775494"/>
          </a:xfrm>
        </p:spPr>
        <p:txBody>
          <a:bodyPr>
            <a:normAutofit/>
          </a:bodyPr>
          <a:lstStyle/>
          <a:p>
            <a:pPr algn="l"/>
            <a:r>
              <a:rPr lang="en-US" sz="1800">
                <a:effectLst/>
                <a:latin typeface="Aptos" panose="020B0004020202020204" pitchFamily="34" charset="0"/>
                <a:ea typeface="Aptos" panose="020B0004020202020204" pitchFamily="34" charset="0"/>
                <a:cs typeface="Times New Roman" panose="02020603050405020304" pitchFamily="18" charset="0"/>
              </a:rPr>
              <a:t>ABAP 7.5x and Clean ABAP</a:t>
            </a:r>
            <a:r>
              <a:rPr lang="de-DE">
                <a:effectLst/>
              </a:rPr>
              <a:t> </a:t>
            </a:r>
            <a:endParaRPr lang="de-DE" dirty="0"/>
          </a:p>
        </p:txBody>
      </p:sp>
      <p:pic>
        <p:nvPicPr>
          <p:cNvPr id="115" name="Picture 4">
            <a:extLst>
              <a:ext uri="{FF2B5EF4-FFF2-40B4-BE49-F238E27FC236}">
                <a16:creationId xmlns:a16="http://schemas.microsoft.com/office/drawing/2014/main" id="{3D82A014-FE84-D8E4-DD05-A62EF20C7388}"/>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2885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E2C5173-D044-5673-523A-FCBFDB3C60F9}"/>
              </a:ext>
            </a:extLst>
          </p:cNvPr>
          <p:cNvSpPr>
            <a:spLocks noGrp="1"/>
          </p:cNvSpPr>
          <p:nvPr>
            <p:ph type="title"/>
          </p:nvPr>
        </p:nvSpPr>
        <p:spPr>
          <a:xfrm>
            <a:off x="838200" y="365125"/>
            <a:ext cx="10515600" cy="1325563"/>
          </a:xfrm>
        </p:spPr>
        <p:txBody>
          <a:bodyPr>
            <a:normAutofit/>
          </a:bodyPr>
          <a:lstStyle/>
          <a:p>
            <a:r>
              <a:rPr lang="de-DE" sz="5400" dirty="0" err="1"/>
              <a:t>Changes</a:t>
            </a:r>
            <a:r>
              <a:rPr lang="de-DE" sz="5400" dirty="0"/>
              <a:t> </a:t>
            </a:r>
            <a:r>
              <a:rPr lang="de-DE" sz="5400" dirty="0" err="1"/>
              <a:t>to</a:t>
            </a:r>
            <a:r>
              <a:rPr lang="de-DE" sz="5400" dirty="0"/>
              <a:t> ABAP 7.4 and 7.5</a:t>
            </a:r>
          </a:p>
        </p:txBody>
      </p:sp>
      <p:sp>
        <p:nvSpPr>
          <p:cNvPr id="8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4" name="Inhaltsplatzhalter 2">
            <a:extLst>
              <a:ext uri="{FF2B5EF4-FFF2-40B4-BE49-F238E27FC236}">
                <a16:creationId xmlns:a16="http://schemas.microsoft.com/office/drawing/2014/main" id="{4251C547-8C05-B714-6DE3-4648ABBB14E6}"/>
              </a:ext>
            </a:extLst>
          </p:cNvPr>
          <p:cNvGraphicFramePr>
            <a:graphicFrameLocks noGrp="1"/>
          </p:cNvGraphicFramePr>
          <p:nvPr>
            <p:ph idx="1"/>
            <p:extLst>
              <p:ext uri="{D42A27DB-BD31-4B8C-83A1-F6EECF244321}">
                <p14:modId xmlns:p14="http://schemas.microsoft.com/office/powerpoint/2010/main" val="94397394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7873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6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AA31BAB-A1BA-5D8A-E74D-89E5A10C7B3E}"/>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kern="1200">
                <a:latin typeface="+mj-lt"/>
                <a:ea typeface="+mj-ea"/>
                <a:cs typeface="+mj-cs"/>
              </a:rPr>
              <a:t>Clean ABAP	</a:t>
            </a:r>
          </a:p>
        </p:txBody>
      </p:sp>
      <p:sp>
        <p:nvSpPr>
          <p:cNvPr id="8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nhaltsplatzhalter 2">
            <a:extLst>
              <a:ext uri="{FF2B5EF4-FFF2-40B4-BE49-F238E27FC236}">
                <a16:creationId xmlns:a16="http://schemas.microsoft.com/office/drawing/2014/main" id="{27A69DFF-9788-CC78-AD0A-7894BCCA720A}"/>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kern="1200" dirty="0">
                <a:latin typeface="+mn-lt"/>
                <a:ea typeface="+mn-ea"/>
                <a:cs typeface="+mn-cs"/>
                <a:hlinkClick r:id="rId2"/>
              </a:rPr>
              <a:t>Clean ABAP </a:t>
            </a:r>
            <a:r>
              <a:rPr lang="en-US" sz="2200" kern="1200" dirty="0" err="1">
                <a:latin typeface="+mn-lt"/>
                <a:ea typeface="+mn-ea"/>
                <a:cs typeface="+mn-cs"/>
                <a:hlinkClick r:id="rId2"/>
              </a:rPr>
              <a:t>Styleguide</a:t>
            </a:r>
            <a:endParaRPr lang="en-US" sz="2200" kern="1200" dirty="0">
              <a:latin typeface="+mn-lt"/>
              <a:ea typeface="+mn-ea"/>
              <a:cs typeface="+mn-cs"/>
            </a:endParaRPr>
          </a:p>
          <a:p>
            <a:r>
              <a:rPr lang="de-DE" sz="2200" b="0" i="0" u="none" strike="noStrike" dirty="0">
                <a:effectLst/>
                <a:highlight>
                  <a:srgbClr val="FFFFFF"/>
                </a:highlight>
                <a:latin typeface="static"/>
              </a:rPr>
              <a:t>The </a:t>
            </a:r>
            <a:r>
              <a:rPr lang="de-DE" sz="2200" b="0" i="0" u="none" strike="noStrike" dirty="0" err="1">
                <a:effectLst/>
                <a:highlight>
                  <a:srgbClr val="FFFFFF"/>
                </a:highlight>
                <a:latin typeface="static"/>
              </a:rPr>
              <a:t>aim</a:t>
            </a:r>
            <a:r>
              <a:rPr lang="de-DE" sz="2200" b="0" i="0" u="none" strike="noStrike" dirty="0">
                <a:effectLst/>
                <a:highlight>
                  <a:srgbClr val="FFFFFF"/>
                </a:highlight>
                <a:latin typeface="static"/>
              </a:rPr>
              <a:t> </a:t>
            </a:r>
            <a:r>
              <a:rPr lang="de-DE" sz="2200" b="0" i="0" u="none" strike="noStrike" dirty="0" err="1">
                <a:effectLst/>
                <a:highlight>
                  <a:srgbClr val="FFFFFF"/>
                </a:highlight>
                <a:latin typeface="static"/>
              </a:rPr>
              <a:t>of</a:t>
            </a:r>
            <a:r>
              <a:rPr lang="de-DE" sz="2200" b="0" i="0" u="none" strike="noStrike" dirty="0">
                <a:effectLst/>
                <a:highlight>
                  <a:srgbClr val="FFFFFF"/>
                </a:highlight>
                <a:latin typeface="static"/>
              </a:rPr>
              <a:t> </a:t>
            </a:r>
            <a:r>
              <a:rPr lang="de-DE" sz="2200" b="0" i="0" u="none" strike="noStrike" dirty="0" err="1">
                <a:effectLst/>
                <a:highlight>
                  <a:srgbClr val="FFFFFF"/>
                </a:highlight>
                <a:latin typeface="static"/>
              </a:rPr>
              <a:t>the</a:t>
            </a:r>
            <a:r>
              <a:rPr lang="de-DE" sz="2200" b="0" i="0" u="none" strike="noStrike" dirty="0">
                <a:effectLst/>
                <a:highlight>
                  <a:srgbClr val="FFFFFF"/>
                </a:highlight>
                <a:latin typeface="static"/>
              </a:rPr>
              <a:t> </a:t>
            </a:r>
            <a:r>
              <a:rPr lang="de-DE" sz="2200" b="0" i="0" u="none" strike="noStrike" dirty="0" err="1">
                <a:effectLst/>
                <a:highlight>
                  <a:srgbClr val="FFFFFF"/>
                </a:highlight>
                <a:latin typeface="static"/>
              </a:rPr>
              <a:t>guide</a:t>
            </a:r>
            <a:r>
              <a:rPr lang="de-DE" sz="2200" b="0" i="0" u="none" strike="noStrike" dirty="0">
                <a:effectLst/>
                <a:highlight>
                  <a:srgbClr val="FFFFFF"/>
                </a:highlight>
                <a:latin typeface="static"/>
              </a:rPr>
              <a:t> </a:t>
            </a:r>
            <a:r>
              <a:rPr lang="de-DE" sz="2200" b="0" i="0" u="none" strike="noStrike" dirty="0" err="1">
                <a:effectLst/>
                <a:highlight>
                  <a:srgbClr val="FFFFFF"/>
                </a:highlight>
                <a:latin typeface="static"/>
              </a:rPr>
              <a:t>is</a:t>
            </a:r>
            <a:r>
              <a:rPr lang="de-DE" sz="2200" b="0" i="0" u="none" strike="noStrike" dirty="0">
                <a:effectLst/>
                <a:highlight>
                  <a:srgbClr val="FFFFFF"/>
                </a:highlight>
                <a:latin typeface="static"/>
              </a:rPr>
              <a:t> </a:t>
            </a:r>
            <a:r>
              <a:rPr lang="de-DE" sz="2200" b="0" i="0" u="none" strike="noStrike" dirty="0" err="1">
                <a:effectLst/>
                <a:highlight>
                  <a:srgbClr val="FFFFFF"/>
                </a:highlight>
                <a:latin typeface="static"/>
              </a:rPr>
              <a:t>to</a:t>
            </a:r>
            <a:r>
              <a:rPr lang="de-DE" sz="2200" b="0" i="0" u="none" strike="noStrike" dirty="0">
                <a:effectLst/>
                <a:highlight>
                  <a:srgbClr val="FFFFFF"/>
                </a:highlight>
                <a:latin typeface="static"/>
              </a:rPr>
              <a:t> support </a:t>
            </a:r>
            <a:r>
              <a:rPr lang="de-DE" sz="2200" b="0" i="0" u="none" strike="noStrike" dirty="0" err="1">
                <a:effectLst/>
                <a:highlight>
                  <a:srgbClr val="FFFFFF"/>
                </a:highlight>
                <a:latin typeface="static"/>
              </a:rPr>
              <a:t>programmers</a:t>
            </a:r>
            <a:r>
              <a:rPr lang="de-DE" sz="2200" b="0" i="0" u="none" strike="noStrike" dirty="0">
                <a:effectLst/>
                <a:highlight>
                  <a:srgbClr val="FFFFFF"/>
                </a:highlight>
                <a:latin typeface="static"/>
              </a:rPr>
              <a:t> in </a:t>
            </a:r>
            <a:r>
              <a:rPr lang="de-DE" sz="2200" b="0" i="0" u="none" strike="noStrike" dirty="0" err="1">
                <a:effectLst/>
                <a:highlight>
                  <a:srgbClr val="FFFFFF"/>
                </a:highlight>
                <a:latin typeface="static"/>
              </a:rPr>
              <a:t>writing</a:t>
            </a:r>
            <a:r>
              <a:rPr lang="de-DE" sz="2200" b="0" i="0" u="none" strike="noStrike" dirty="0">
                <a:effectLst/>
                <a:highlight>
                  <a:srgbClr val="FFFFFF"/>
                </a:highlight>
                <a:latin typeface="static"/>
              </a:rPr>
              <a:t> </a:t>
            </a:r>
            <a:r>
              <a:rPr lang="de-DE" sz="2200" b="0" i="0" u="none" strike="noStrike" dirty="0" err="1">
                <a:effectLst/>
                <a:highlight>
                  <a:srgbClr val="FFFFFF"/>
                </a:highlight>
                <a:latin typeface="static"/>
              </a:rPr>
              <a:t>more</a:t>
            </a:r>
            <a:r>
              <a:rPr lang="de-DE" sz="2200" b="0" i="0" u="none" strike="noStrike" dirty="0">
                <a:effectLst/>
                <a:highlight>
                  <a:srgbClr val="FFFFFF"/>
                </a:highlight>
                <a:latin typeface="static"/>
              </a:rPr>
              <a:t> </a:t>
            </a:r>
            <a:r>
              <a:rPr lang="de-DE" sz="2200" b="0" i="0" u="none" strike="noStrike" dirty="0" err="1">
                <a:effectLst/>
                <a:highlight>
                  <a:srgbClr val="FFFFFF"/>
                </a:highlight>
                <a:latin typeface="static"/>
              </a:rPr>
              <a:t>efficient</a:t>
            </a:r>
            <a:r>
              <a:rPr lang="de-DE" sz="2200" b="0" i="0" u="none" strike="noStrike" dirty="0">
                <a:effectLst/>
                <a:highlight>
                  <a:srgbClr val="FFFFFF"/>
                </a:highlight>
                <a:latin typeface="static"/>
              </a:rPr>
              <a:t>, </a:t>
            </a:r>
            <a:r>
              <a:rPr lang="de-DE" sz="2200" b="0" i="0" u="none" strike="noStrike" dirty="0" err="1">
                <a:effectLst/>
                <a:highlight>
                  <a:srgbClr val="FFFFFF"/>
                </a:highlight>
                <a:latin typeface="static"/>
              </a:rPr>
              <a:t>more</a:t>
            </a:r>
            <a:r>
              <a:rPr lang="de-DE" sz="2200" b="0" i="0" u="none" strike="noStrike" dirty="0">
                <a:effectLst/>
                <a:highlight>
                  <a:srgbClr val="FFFFFF"/>
                </a:highlight>
                <a:latin typeface="static"/>
              </a:rPr>
              <a:t> </a:t>
            </a:r>
            <a:r>
              <a:rPr lang="de-DE" sz="2200" b="0" i="0" u="none" strike="noStrike" dirty="0" err="1">
                <a:effectLst/>
                <a:highlight>
                  <a:srgbClr val="FFFFFF"/>
                </a:highlight>
                <a:latin typeface="static"/>
              </a:rPr>
              <a:t>comprehensible</a:t>
            </a:r>
            <a:r>
              <a:rPr lang="de-DE" sz="2200" b="0" i="0" u="none" strike="noStrike" dirty="0">
                <a:effectLst/>
                <a:highlight>
                  <a:srgbClr val="FFFFFF"/>
                </a:highlight>
                <a:latin typeface="static"/>
              </a:rPr>
              <a:t> and </a:t>
            </a:r>
            <a:r>
              <a:rPr lang="de-DE" sz="2200" b="0" i="0" u="none" strike="noStrike" dirty="0" err="1">
                <a:effectLst/>
                <a:highlight>
                  <a:srgbClr val="FFFFFF"/>
                </a:highlight>
                <a:latin typeface="static"/>
              </a:rPr>
              <a:t>more</a:t>
            </a:r>
            <a:r>
              <a:rPr lang="de-DE" sz="2200" b="0" i="0" u="none" strike="noStrike" dirty="0">
                <a:effectLst/>
                <a:highlight>
                  <a:srgbClr val="FFFFFF"/>
                </a:highlight>
                <a:latin typeface="static"/>
              </a:rPr>
              <a:t> robust code.</a:t>
            </a:r>
          </a:p>
          <a:p>
            <a:r>
              <a:rPr lang="de-DE" sz="2200" dirty="0" err="1">
                <a:highlight>
                  <a:srgbClr val="FFFFFF"/>
                </a:highlight>
                <a:latin typeface="static"/>
              </a:rPr>
              <a:t>Recommendations</a:t>
            </a:r>
            <a:r>
              <a:rPr lang="de-DE" sz="2200" dirty="0">
                <a:highlight>
                  <a:srgbClr val="FFFFFF"/>
                </a:highlight>
                <a:latin typeface="static"/>
              </a:rPr>
              <a:t> </a:t>
            </a:r>
            <a:r>
              <a:rPr lang="de-DE" sz="2200" dirty="0" err="1">
                <a:highlight>
                  <a:srgbClr val="FFFFFF"/>
                </a:highlight>
                <a:latin typeface="static"/>
              </a:rPr>
              <a:t>for</a:t>
            </a:r>
            <a:r>
              <a:rPr lang="de-DE" sz="2200" dirty="0">
                <a:highlight>
                  <a:srgbClr val="FFFFFF"/>
                </a:highlight>
                <a:latin typeface="static"/>
              </a:rPr>
              <a:t> </a:t>
            </a:r>
            <a:r>
              <a:rPr lang="de-DE" sz="2200" dirty="0" err="1">
                <a:highlight>
                  <a:srgbClr val="FFFFFF"/>
                </a:highlight>
                <a:latin typeface="static"/>
              </a:rPr>
              <a:t>names</a:t>
            </a:r>
            <a:r>
              <a:rPr lang="de-DE" sz="2200" dirty="0">
                <a:highlight>
                  <a:srgbClr val="FFFFFF"/>
                </a:highlight>
                <a:latin typeface="static"/>
              </a:rPr>
              <a:t>, variables, </a:t>
            </a:r>
            <a:r>
              <a:rPr lang="de-DE" sz="2200" dirty="0" err="1">
                <a:highlight>
                  <a:srgbClr val="FFFFFF"/>
                </a:highlight>
                <a:latin typeface="static"/>
              </a:rPr>
              <a:t>constants</a:t>
            </a:r>
            <a:r>
              <a:rPr lang="de-DE" sz="2200" dirty="0">
                <a:highlight>
                  <a:srgbClr val="FFFFFF"/>
                </a:highlight>
                <a:latin typeface="static"/>
              </a:rPr>
              <a:t>, </a:t>
            </a:r>
            <a:r>
              <a:rPr lang="de-DE" sz="2200" dirty="0" err="1">
                <a:highlight>
                  <a:srgbClr val="FFFFFF"/>
                </a:highlight>
                <a:latin typeface="static"/>
              </a:rPr>
              <a:t>tables</a:t>
            </a:r>
            <a:r>
              <a:rPr lang="de-DE" sz="2200" dirty="0">
                <a:highlight>
                  <a:srgbClr val="FFFFFF"/>
                </a:highlight>
                <a:latin typeface="static"/>
              </a:rPr>
              <a:t>, </a:t>
            </a:r>
            <a:r>
              <a:rPr lang="de-DE" sz="2200" dirty="0" err="1">
                <a:highlight>
                  <a:srgbClr val="FFFFFF"/>
                </a:highlight>
                <a:latin typeface="static"/>
              </a:rPr>
              <a:t>conditions</a:t>
            </a:r>
            <a:r>
              <a:rPr lang="de-DE" sz="2200" dirty="0">
                <a:highlight>
                  <a:srgbClr val="FFFFFF"/>
                </a:highlight>
                <a:latin typeface="static"/>
              </a:rPr>
              <a:t>, </a:t>
            </a:r>
            <a:r>
              <a:rPr lang="de-DE" sz="2200" dirty="0" err="1">
                <a:highlight>
                  <a:srgbClr val="FFFFFF"/>
                </a:highlight>
                <a:latin typeface="static"/>
              </a:rPr>
              <a:t>classes</a:t>
            </a:r>
            <a:r>
              <a:rPr lang="de-DE" sz="2200" dirty="0">
                <a:highlight>
                  <a:srgbClr val="FFFFFF"/>
                </a:highlight>
                <a:latin typeface="static"/>
              </a:rPr>
              <a:t>, </a:t>
            </a:r>
            <a:r>
              <a:rPr lang="de-DE" sz="2200" dirty="0" err="1">
                <a:highlight>
                  <a:srgbClr val="FFFFFF"/>
                </a:highlight>
                <a:latin typeface="static"/>
              </a:rPr>
              <a:t>methods</a:t>
            </a:r>
            <a:r>
              <a:rPr lang="de-DE" sz="2200" dirty="0">
                <a:highlight>
                  <a:srgbClr val="FFFFFF"/>
                </a:highlight>
                <a:latin typeface="static"/>
              </a:rPr>
              <a:t> and so on</a:t>
            </a:r>
            <a:endParaRPr lang="de-DE" sz="2200" b="0" i="0" u="none" strike="noStrike" dirty="0">
              <a:effectLst/>
              <a:highlight>
                <a:srgbClr val="FFFFFF"/>
              </a:highlight>
              <a:latin typeface="static"/>
            </a:endParaRPr>
          </a:p>
        </p:txBody>
      </p:sp>
      <p:pic>
        <p:nvPicPr>
          <p:cNvPr id="87" name="Picture 57" descr="Sicht von oben auf einen Holztisch mit Pflanze, weißer Tastatur, Kaffee in weißer Tasse, Notizbuch und Stift">
            <a:extLst>
              <a:ext uri="{FF2B5EF4-FFF2-40B4-BE49-F238E27FC236}">
                <a16:creationId xmlns:a16="http://schemas.microsoft.com/office/drawing/2014/main" id="{9253C3B0-80D4-C284-0E64-DC3DA591A262}"/>
              </a:ext>
            </a:extLst>
          </p:cNvPr>
          <p:cNvPicPr>
            <a:picLocks noChangeAspect="1"/>
          </p:cNvPicPr>
          <p:nvPr/>
        </p:nvPicPr>
        <p:blipFill rotWithShape="1">
          <a:blip r:embed="rId3"/>
          <a:srcRect l="15890" r="1615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9821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24867-36F9-0F61-D7FA-5D7E344549F1}"/>
              </a:ext>
            </a:extLst>
          </p:cNvPr>
          <p:cNvSpPr>
            <a:spLocks noGrp="1"/>
          </p:cNvSpPr>
          <p:nvPr>
            <p:ph type="ctrTitle"/>
          </p:nvPr>
        </p:nvSpPr>
        <p:spPr>
          <a:xfrm>
            <a:off x="643468" y="643467"/>
            <a:ext cx="4620584" cy="4567137"/>
          </a:xfrm>
        </p:spPr>
        <p:txBody>
          <a:bodyPr>
            <a:normAutofit/>
          </a:bodyPr>
          <a:lstStyle/>
          <a:p>
            <a:pPr algn="l"/>
            <a:r>
              <a:rPr lang="de-DE" sz="4400" dirty="0" err="1"/>
              <a:t>Introduction</a:t>
            </a:r>
            <a:endParaRPr lang="de-DE" sz="4400" dirty="0"/>
          </a:p>
        </p:txBody>
      </p:sp>
      <p:sp>
        <p:nvSpPr>
          <p:cNvPr id="3" name="Untertitel 2">
            <a:extLst>
              <a:ext uri="{FF2B5EF4-FFF2-40B4-BE49-F238E27FC236}">
                <a16:creationId xmlns:a16="http://schemas.microsoft.com/office/drawing/2014/main" id="{B2AC74AD-386B-54E2-7A7C-96B10A166B3F}"/>
              </a:ext>
            </a:extLst>
          </p:cNvPr>
          <p:cNvSpPr>
            <a:spLocks noGrp="1"/>
          </p:cNvSpPr>
          <p:nvPr>
            <p:ph type="subTitle" idx="1"/>
          </p:nvPr>
        </p:nvSpPr>
        <p:spPr>
          <a:xfrm>
            <a:off x="643467" y="5277684"/>
            <a:ext cx="4620584" cy="775494"/>
          </a:xfrm>
        </p:spPr>
        <p:txBody>
          <a:bodyPr>
            <a:normAutofit/>
          </a:bodyPr>
          <a:lstStyle/>
          <a:p>
            <a:pPr algn="l"/>
            <a:r>
              <a:rPr lang="de-DE" dirty="0"/>
              <a:t>Working </a:t>
            </a:r>
            <a:r>
              <a:rPr lang="de-DE" dirty="0" err="1"/>
              <a:t>with</a:t>
            </a:r>
            <a:r>
              <a:rPr lang="de-DE" dirty="0"/>
              <a:t> CDS Views</a:t>
            </a:r>
          </a:p>
        </p:txBody>
      </p:sp>
      <p:pic>
        <p:nvPicPr>
          <p:cNvPr id="115" name="Picture 4">
            <a:extLst>
              <a:ext uri="{FF2B5EF4-FFF2-40B4-BE49-F238E27FC236}">
                <a16:creationId xmlns:a16="http://schemas.microsoft.com/office/drawing/2014/main" id="{3D82A014-FE84-D8E4-DD05-A62EF20C7388}"/>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71409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8521A61-D8C1-C52D-CA4A-7F5DA4C8B761}"/>
              </a:ext>
            </a:extLst>
          </p:cNvPr>
          <p:cNvSpPr>
            <a:spLocks noGrp="1"/>
          </p:cNvSpPr>
          <p:nvPr>
            <p:ph type="title"/>
          </p:nvPr>
        </p:nvSpPr>
        <p:spPr>
          <a:xfrm>
            <a:off x="838200" y="451381"/>
            <a:ext cx="10512552" cy="4066540"/>
          </a:xfrm>
        </p:spPr>
        <p:txBody>
          <a:bodyPr vert="horz" lIns="91440" tIns="45720" rIns="91440" bIns="45720" rtlCol="0" anchor="b">
            <a:normAutofit/>
          </a:bodyPr>
          <a:lstStyle/>
          <a:p>
            <a:br>
              <a:rPr lang="en-US" sz="6600" kern="1200" dirty="0">
                <a:solidFill>
                  <a:schemeClr val="tx1"/>
                </a:solidFill>
                <a:latin typeface="+mj-lt"/>
                <a:ea typeface="+mj-ea"/>
                <a:cs typeface="+mj-cs"/>
              </a:rPr>
            </a:br>
            <a:br>
              <a:rPr lang="en-US" sz="6600" dirty="0"/>
            </a:br>
            <a:endParaRPr lang="en-US" sz="2000" kern="1200" dirty="0">
              <a:solidFill>
                <a:schemeClr val="tx1"/>
              </a:solidFill>
            </a:endParaRPr>
          </a:p>
        </p:txBody>
      </p:sp>
      <p:sp>
        <p:nvSpPr>
          <p:cNvPr id="4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Grafik 3">
            <a:extLst>
              <a:ext uri="{FF2B5EF4-FFF2-40B4-BE49-F238E27FC236}">
                <a16:creationId xmlns:a16="http://schemas.microsoft.com/office/drawing/2014/main" id="{E9FEA064-2213-DBB7-88D0-FEB57BAEA226}"/>
              </a:ext>
            </a:extLst>
          </p:cNvPr>
          <p:cNvPicPr>
            <a:picLocks noChangeAspect="1"/>
          </p:cNvPicPr>
          <p:nvPr/>
        </p:nvPicPr>
        <p:blipFill>
          <a:blip r:embed="rId3"/>
          <a:stretch>
            <a:fillRect/>
          </a:stretch>
        </p:blipFill>
        <p:spPr>
          <a:xfrm>
            <a:off x="7319866" y="866640"/>
            <a:ext cx="4335686" cy="5516706"/>
          </a:xfrm>
          <a:prstGeom prst="rect">
            <a:avLst/>
          </a:prstGeom>
        </p:spPr>
      </p:pic>
      <p:sp>
        <p:nvSpPr>
          <p:cNvPr id="3" name="Titel 1">
            <a:extLst>
              <a:ext uri="{FF2B5EF4-FFF2-40B4-BE49-F238E27FC236}">
                <a16:creationId xmlns:a16="http://schemas.microsoft.com/office/drawing/2014/main" id="{C3C42140-8522-4289-FF9E-724B451C3434}"/>
              </a:ext>
            </a:extLst>
          </p:cNvPr>
          <p:cNvSpPr txBox="1">
            <a:spLocks/>
          </p:cNvSpPr>
          <p:nvPr/>
        </p:nvSpPr>
        <p:spPr>
          <a:xfrm>
            <a:off x="990600" y="603781"/>
            <a:ext cx="10512552" cy="4066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00 - Hands On</a:t>
            </a:r>
            <a:br>
              <a:rPr lang="en-US" sz="6600" dirty="0"/>
            </a:br>
            <a:br>
              <a:rPr lang="en-US" sz="6600" dirty="0"/>
            </a:br>
            <a:r>
              <a:rPr lang="en-US" sz="2000" dirty="0"/>
              <a:t>Get to know the ABAP Development Tools in Eclipse IDE</a:t>
            </a:r>
          </a:p>
        </p:txBody>
      </p:sp>
    </p:spTree>
    <p:extLst>
      <p:ext uri="{BB962C8B-B14F-4D97-AF65-F5344CB8AC3E}">
        <p14:creationId xmlns:p14="http://schemas.microsoft.com/office/powerpoint/2010/main" val="242264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itel 3">
            <a:extLst>
              <a:ext uri="{FF2B5EF4-FFF2-40B4-BE49-F238E27FC236}">
                <a16:creationId xmlns:a16="http://schemas.microsoft.com/office/drawing/2014/main" id="{46A150BD-C90B-618D-F16F-F16CFBB5DC72}"/>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Day 1</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Inhaltsplatzhalter 5">
            <a:extLst>
              <a:ext uri="{FF2B5EF4-FFF2-40B4-BE49-F238E27FC236}">
                <a16:creationId xmlns:a16="http://schemas.microsoft.com/office/drawing/2014/main" id="{A47B758E-3ADA-B0CF-1499-9F4AC787A0A0}"/>
              </a:ext>
            </a:extLst>
          </p:cNvPr>
          <p:cNvSpPr txBox="1">
            <a:spLocks/>
          </p:cNvSpPr>
          <p:nvPr/>
        </p:nvSpPr>
        <p:spPr>
          <a:xfrm>
            <a:off x="5325201" y="552091"/>
            <a:ext cx="6224335" cy="5431536"/>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sz="2200" b="0" i="0" u="none" strike="noStrike" kern="1200" cap="none" spc="0" normalizeH="0" baseline="0" noProof="0" dirty="0" err="1">
                <a:ln>
                  <a:noFill/>
                </a:ln>
                <a:solidFill>
                  <a:prstClr val="black"/>
                </a:solidFill>
                <a:effectLst/>
                <a:uLnTx/>
                <a:uFillTx/>
                <a:latin typeface="Aptos" panose="02110004020202020204"/>
                <a:ea typeface="+mn-ea"/>
                <a:cs typeface="+mn-cs"/>
              </a:rPr>
              <a:t>Introduction</a:t>
            </a:r>
            <a:r>
              <a:rPr kumimoji="0" lang="de-DE" sz="2200" b="0" i="0" u="none" strike="noStrike" kern="1200" cap="none" spc="0" normalizeH="0" baseline="0" noProof="0" dirty="0">
                <a:ln>
                  <a:noFill/>
                </a:ln>
                <a:solidFill>
                  <a:prstClr val="black"/>
                </a:solidFill>
                <a:effectLst/>
                <a:uLnTx/>
                <a:uFillTx/>
                <a:latin typeface="Aptos" panose="02110004020202020204"/>
                <a:ea typeface="+mn-ea"/>
                <a:cs typeface="+mn-cs"/>
              </a:rPr>
              <a:t>, Name, Position?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sz="2200" b="0" i="0" u="none" strike="noStrike" kern="1200" cap="none" spc="0" normalizeH="0" baseline="0" noProof="0" dirty="0" err="1">
                <a:ln>
                  <a:noFill/>
                </a:ln>
                <a:solidFill>
                  <a:prstClr val="black"/>
                </a:solidFill>
                <a:effectLst/>
                <a:uLnTx/>
                <a:uFillTx/>
                <a:latin typeface="Aptos" panose="02110004020202020204"/>
                <a:ea typeface="+mn-ea"/>
                <a:cs typeface="+mn-cs"/>
              </a:rPr>
              <a:t>Pre</a:t>
            </a:r>
            <a:r>
              <a:rPr kumimoji="0" lang="de-DE" sz="22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de-DE" sz="2200" b="0" i="0" u="none" strike="noStrike" kern="1200" cap="none" spc="0" normalizeH="0" baseline="0" noProof="0" dirty="0" err="1">
                <a:ln>
                  <a:noFill/>
                </a:ln>
                <a:solidFill>
                  <a:prstClr val="black"/>
                </a:solidFill>
                <a:effectLst/>
                <a:uLnTx/>
                <a:uFillTx/>
                <a:latin typeface="Aptos" panose="02110004020202020204"/>
                <a:ea typeface="+mn-ea"/>
                <a:cs typeface="+mn-cs"/>
              </a:rPr>
              <a:t>experience</a:t>
            </a:r>
            <a:r>
              <a:rPr kumimoji="0" lang="de-DE" sz="2200" b="0" i="0" u="none" strike="noStrike" kern="1200" cap="none" spc="0" normalizeH="0" baseline="0" noProof="0" dirty="0">
                <a:ln>
                  <a:noFill/>
                </a:ln>
                <a:solidFill>
                  <a:prstClr val="black"/>
                </a:solidFill>
                <a:effectLst/>
                <a:uLnTx/>
                <a:uFillTx/>
                <a:latin typeface="Aptos" panose="02110004020202020204"/>
                <a:ea typeface="+mn-ea"/>
                <a:cs typeface="+mn-cs"/>
              </a:rPr>
              <a:t>? ABAP-OO </a:t>
            </a:r>
            <a:r>
              <a:rPr kumimoji="0" lang="de-DE" sz="2200" b="0" i="0" u="none" strike="noStrike" kern="1200" cap="none" spc="0" normalizeH="0" baseline="0" noProof="0" dirty="0" err="1">
                <a:ln>
                  <a:noFill/>
                </a:ln>
                <a:solidFill>
                  <a:prstClr val="black"/>
                </a:solidFill>
                <a:effectLst/>
                <a:uLnTx/>
                <a:uFillTx/>
                <a:latin typeface="Aptos" panose="02110004020202020204"/>
                <a:ea typeface="+mn-ea"/>
                <a:cs typeface="+mn-cs"/>
              </a:rPr>
              <a:t>knowledge</a:t>
            </a:r>
            <a:r>
              <a:rPr kumimoji="0" lang="de-DE" sz="22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Aptos" panose="02110004020202020204"/>
                <a:ea typeface="+mn-ea"/>
                <a:cs typeface="+mn-cs"/>
              </a:rPr>
              <a:t>What expectations do you have of the training?</a:t>
            </a:r>
            <a:endParaRPr kumimoji="0" lang="de-DE" sz="2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sz="2200" b="0" i="0" u="none" strike="noStrike" kern="1200" cap="none" spc="0" normalizeH="0" baseline="0" noProof="0" dirty="0">
                <a:ln>
                  <a:noFill/>
                </a:ln>
                <a:solidFill>
                  <a:prstClr val="black"/>
                </a:solidFill>
                <a:effectLst/>
                <a:uLnTx/>
                <a:uFillTx/>
                <a:latin typeface="Aptos" panose="02110004020202020204"/>
                <a:ea typeface="+mn-ea"/>
                <a:cs typeface="+mn-cs"/>
              </a:rPr>
              <a:t>Schedule (13.00 - 21.00 CET, lunch at 16.30? 1hour break)</a:t>
            </a:r>
          </a:p>
        </p:txBody>
      </p:sp>
    </p:spTree>
    <p:extLst>
      <p:ext uri="{BB962C8B-B14F-4D97-AF65-F5344CB8AC3E}">
        <p14:creationId xmlns:p14="http://schemas.microsoft.com/office/powerpoint/2010/main" val="233882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8521A61-D8C1-C52D-CA4A-7F5DA4C8B761}"/>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01 - Hands On</a:t>
            </a:r>
            <a:br>
              <a:rPr lang="en-US" sz="6600" kern="1200" dirty="0">
                <a:solidFill>
                  <a:schemeClr val="tx1"/>
                </a:solidFill>
                <a:latin typeface="+mj-lt"/>
                <a:ea typeface="+mj-ea"/>
                <a:cs typeface="+mj-cs"/>
              </a:rPr>
            </a:br>
            <a:br>
              <a:rPr lang="en-US" sz="6600" dirty="0"/>
            </a:br>
            <a:r>
              <a:rPr lang="en-US" sz="2000" dirty="0"/>
              <a:t>Where to find (Standard-Content)-CDS Views?</a:t>
            </a:r>
            <a:br>
              <a:rPr lang="en-US" sz="2000" dirty="0"/>
            </a:br>
            <a:r>
              <a:rPr lang="en-US" sz="2000" dirty="0"/>
              <a:t>How to call them in Eclipse?</a:t>
            </a:r>
            <a:br>
              <a:rPr lang="en-US" sz="2000" dirty="0"/>
            </a:br>
            <a:r>
              <a:rPr lang="en-US" sz="2000" dirty="0"/>
              <a:t>Where is the documentation?</a:t>
            </a:r>
            <a:endParaRPr lang="en-US" sz="2000" kern="1200" dirty="0">
              <a:solidFill>
                <a:schemeClr val="tx1"/>
              </a:solidFill>
            </a:endParaRPr>
          </a:p>
        </p:txBody>
      </p:sp>
      <p:sp>
        <p:nvSpPr>
          <p:cNvPr id="4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27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24867-36F9-0F61-D7FA-5D7E344549F1}"/>
              </a:ext>
            </a:extLst>
          </p:cNvPr>
          <p:cNvSpPr>
            <a:spLocks noGrp="1"/>
          </p:cNvSpPr>
          <p:nvPr>
            <p:ph type="ctrTitle"/>
          </p:nvPr>
        </p:nvSpPr>
        <p:spPr>
          <a:xfrm>
            <a:off x="643468" y="643467"/>
            <a:ext cx="4620584" cy="4567137"/>
          </a:xfrm>
        </p:spPr>
        <p:txBody>
          <a:bodyPr>
            <a:normAutofit/>
          </a:bodyPr>
          <a:lstStyle/>
          <a:p>
            <a:pPr algn="l"/>
            <a:r>
              <a:rPr lang="de-DE" sz="4400" dirty="0"/>
              <a:t>Basic SQL Features</a:t>
            </a:r>
          </a:p>
        </p:txBody>
      </p:sp>
      <p:sp>
        <p:nvSpPr>
          <p:cNvPr id="3" name="Untertitel 2">
            <a:extLst>
              <a:ext uri="{FF2B5EF4-FFF2-40B4-BE49-F238E27FC236}">
                <a16:creationId xmlns:a16="http://schemas.microsoft.com/office/drawing/2014/main" id="{B2AC74AD-386B-54E2-7A7C-96B10A166B3F}"/>
              </a:ext>
            </a:extLst>
          </p:cNvPr>
          <p:cNvSpPr>
            <a:spLocks noGrp="1"/>
          </p:cNvSpPr>
          <p:nvPr>
            <p:ph type="subTitle" idx="1"/>
          </p:nvPr>
        </p:nvSpPr>
        <p:spPr>
          <a:xfrm>
            <a:off x="643467" y="5277684"/>
            <a:ext cx="4620584" cy="775494"/>
          </a:xfrm>
        </p:spPr>
        <p:txBody>
          <a:bodyPr>
            <a:normAutofit/>
          </a:bodyPr>
          <a:lstStyle/>
          <a:p>
            <a:pPr algn="l"/>
            <a:r>
              <a:rPr lang="de-DE" dirty="0" err="1"/>
              <a:t>Practical</a:t>
            </a:r>
            <a:r>
              <a:rPr lang="de-DE" dirty="0"/>
              <a:t> </a:t>
            </a:r>
            <a:r>
              <a:rPr lang="de-DE" dirty="0" err="1"/>
              <a:t>exercises</a:t>
            </a:r>
            <a:endParaRPr lang="de-DE" dirty="0"/>
          </a:p>
        </p:txBody>
      </p:sp>
      <p:pic>
        <p:nvPicPr>
          <p:cNvPr id="115" name="Picture 4">
            <a:extLst>
              <a:ext uri="{FF2B5EF4-FFF2-40B4-BE49-F238E27FC236}">
                <a16:creationId xmlns:a16="http://schemas.microsoft.com/office/drawing/2014/main" id="{3D82A014-FE84-D8E4-DD05-A62EF20C7388}"/>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87053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11">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13">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3184E73D-FEFE-FAC3-7369-41F3F94E3E5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rgbClr val="FFFFFF"/>
                </a:solidFill>
                <a:latin typeface="+mj-lt"/>
                <a:ea typeface="+mj-ea"/>
                <a:cs typeface="+mj-cs"/>
              </a:rPr>
              <a:t>Define the data model</a:t>
            </a:r>
          </a:p>
        </p:txBody>
      </p:sp>
      <p:pic>
        <p:nvPicPr>
          <p:cNvPr id="5" name="Inhaltsplatzhalter 4" descr="Ein Bild, das Text, Diagramm, parallel, Plan enthält.&#10;&#10;Automatisch generierte Beschreibung">
            <a:extLst>
              <a:ext uri="{FF2B5EF4-FFF2-40B4-BE49-F238E27FC236}">
                <a16:creationId xmlns:a16="http://schemas.microsoft.com/office/drawing/2014/main" id="{2295193C-DE66-5729-A9B9-599EC887A920}"/>
              </a:ext>
            </a:extLst>
          </p:cNvPr>
          <p:cNvPicPr>
            <a:picLocks noChangeAspect="1"/>
          </p:cNvPicPr>
          <p:nvPr/>
        </p:nvPicPr>
        <p:blipFill>
          <a:blip r:embed="rId2"/>
          <a:stretch>
            <a:fillRect/>
          </a:stretch>
        </p:blipFill>
        <p:spPr>
          <a:xfrm>
            <a:off x="389317" y="2090381"/>
            <a:ext cx="4957716" cy="4582132"/>
          </a:xfrm>
          <a:prstGeom prst="rect">
            <a:avLst/>
          </a:prstGeom>
        </p:spPr>
      </p:pic>
      <p:graphicFrame>
        <p:nvGraphicFramePr>
          <p:cNvPr id="8" name="Inhaltsplatzhalter 3">
            <a:extLst>
              <a:ext uri="{FF2B5EF4-FFF2-40B4-BE49-F238E27FC236}">
                <a16:creationId xmlns:a16="http://schemas.microsoft.com/office/drawing/2014/main" id="{BB5A6175-4903-8125-E0E8-BACC1CEC9A1B}"/>
              </a:ext>
            </a:extLst>
          </p:cNvPr>
          <p:cNvGraphicFramePr>
            <a:graphicFrameLocks noGrp="1"/>
          </p:cNvGraphicFramePr>
          <p:nvPr>
            <p:ph idx="1"/>
            <p:extLst>
              <p:ext uri="{D42A27DB-BD31-4B8C-83A1-F6EECF244321}">
                <p14:modId xmlns:p14="http://schemas.microsoft.com/office/powerpoint/2010/main" val="40414399"/>
              </p:ext>
            </p:extLst>
          </p:nvPr>
        </p:nvGraphicFramePr>
        <p:xfrm>
          <a:off x="5736349" y="2531949"/>
          <a:ext cx="5811130" cy="3293584"/>
        </p:xfrm>
        <a:graphic>
          <a:graphicData uri="http://schemas.openxmlformats.org/drawingml/2006/table">
            <a:tbl>
              <a:tblPr firstRow="1" bandRow="1">
                <a:noFill/>
                <a:tableStyleId>{5C22544A-7EE6-4342-B048-85BDC9FD1C3A}</a:tableStyleId>
              </a:tblPr>
              <a:tblGrid>
                <a:gridCol w="1069677">
                  <a:extLst>
                    <a:ext uri="{9D8B030D-6E8A-4147-A177-3AD203B41FA5}">
                      <a16:colId xmlns:a16="http://schemas.microsoft.com/office/drawing/2014/main" val="1689833894"/>
                    </a:ext>
                  </a:extLst>
                </a:gridCol>
                <a:gridCol w="1061050">
                  <a:extLst>
                    <a:ext uri="{9D8B030D-6E8A-4147-A177-3AD203B41FA5}">
                      <a16:colId xmlns:a16="http://schemas.microsoft.com/office/drawing/2014/main" val="168022353"/>
                    </a:ext>
                  </a:extLst>
                </a:gridCol>
                <a:gridCol w="1811547">
                  <a:extLst>
                    <a:ext uri="{9D8B030D-6E8A-4147-A177-3AD203B41FA5}">
                      <a16:colId xmlns:a16="http://schemas.microsoft.com/office/drawing/2014/main" val="2082193977"/>
                    </a:ext>
                  </a:extLst>
                </a:gridCol>
                <a:gridCol w="1868856">
                  <a:extLst>
                    <a:ext uri="{9D8B030D-6E8A-4147-A177-3AD203B41FA5}">
                      <a16:colId xmlns:a16="http://schemas.microsoft.com/office/drawing/2014/main" val="3577681228"/>
                    </a:ext>
                  </a:extLst>
                </a:gridCol>
              </a:tblGrid>
              <a:tr h="0">
                <a:tc>
                  <a:txBody>
                    <a:bodyPr/>
                    <a:lstStyle/>
                    <a:p>
                      <a:r>
                        <a:rPr lang="de-DE" sz="1500" b="1" dirty="0" err="1">
                          <a:solidFill>
                            <a:schemeClr val="tx1">
                              <a:lumMod val="75000"/>
                              <a:lumOff val="25000"/>
                            </a:schemeClr>
                          </a:solidFill>
                        </a:rPr>
                        <a:t>Object</a:t>
                      </a:r>
                      <a:endParaRPr lang="de-DE" sz="1500" b="1"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de-DE" sz="1500" b="1" dirty="0">
                          <a:solidFill>
                            <a:schemeClr val="tx1">
                              <a:lumMod val="75000"/>
                              <a:lumOff val="25000"/>
                            </a:schemeClr>
                          </a:solidFill>
                        </a:rPr>
                        <a:t>Entity</a:t>
                      </a:r>
                    </a:p>
                  </a:txBody>
                  <a:tcPr marL="152618" marR="114463" marT="76309" marB="76309">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de-DE" sz="1500" b="1" dirty="0">
                          <a:solidFill>
                            <a:schemeClr val="tx1">
                              <a:lumMod val="75000"/>
                              <a:lumOff val="25000"/>
                            </a:schemeClr>
                          </a:solidFill>
                        </a:rPr>
                        <a:t>DB Table</a:t>
                      </a:r>
                    </a:p>
                  </a:txBody>
                  <a:tcPr marL="152618" marR="114463" marT="76309" marB="76309">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de-DE" sz="1500" b="1" dirty="0">
                          <a:solidFill>
                            <a:schemeClr val="tx1">
                              <a:lumMod val="75000"/>
                              <a:lumOff val="25000"/>
                            </a:schemeClr>
                          </a:solidFill>
                        </a:rPr>
                        <a:t>CDS View</a:t>
                      </a:r>
                    </a:p>
                  </a:txBody>
                  <a:tcPr marL="152618" marR="114463" marT="76309" marB="76309">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566206918"/>
                  </a:ext>
                </a:extLst>
              </a:tr>
              <a:tr h="0">
                <a:tc rowSpan="3">
                  <a:txBody>
                    <a:bodyPr/>
                    <a:lstStyle/>
                    <a:p>
                      <a:r>
                        <a:rPr lang="de-DE" sz="1100" dirty="0">
                          <a:solidFill>
                            <a:schemeClr val="tx1">
                              <a:lumMod val="75000"/>
                              <a:lumOff val="25000"/>
                            </a:schemeClr>
                          </a:solidFill>
                        </a:rPr>
                        <a:t>Sales Order</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a:solidFill>
                            <a:schemeClr val="tx1">
                              <a:lumMod val="75000"/>
                              <a:lumOff val="25000"/>
                            </a:schemeClr>
                          </a:solidFill>
                        </a:rPr>
                        <a:t>Sales Order (</a:t>
                      </a:r>
                      <a:r>
                        <a:rPr lang="de-DE" sz="1100" dirty="0" err="1">
                          <a:solidFill>
                            <a:schemeClr val="tx1">
                              <a:lumMod val="75000"/>
                              <a:lumOff val="25000"/>
                            </a:schemeClr>
                          </a:solidFill>
                        </a:rPr>
                        <a:t>header</a:t>
                      </a:r>
                      <a:r>
                        <a:rPr lang="de-DE" sz="1100" dirty="0">
                          <a:solidFill>
                            <a:schemeClr val="tx1">
                              <a:lumMod val="75000"/>
                              <a:lumOff val="25000"/>
                            </a:schemeClr>
                          </a:solidFill>
                        </a:rPr>
                        <a:t>)</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a:solidFill>
                            <a:schemeClr val="tx1">
                              <a:lumMod val="75000"/>
                              <a:lumOff val="25000"/>
                            </a:schemeClr>
                          </a:solidFill>
                        </a:rPr>
                        <a:t>Z*</a:t>
                      </a:r>
                      <a:r>
                        <a:rPr lang="de-DE" sz="1100" dirty="0" err="1">
                          <a:solidFill>
                            <a:schemeClr val="tx1">
                              <a:lumMod val="75000"/>
                              <a:lumOff val="25000"/>
                            </a:schemeClr>
                          </a:solidFill>
                        </a:rPr>
                        <a:t>SalesOrder</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indent="0">
                        <a:buFont typeface="Arial" panose="020B0604020202020204" pitchFamily="34" charset="0"/>
                        <a:buNone/>
                      </a:pPr>
                      <a:r>
                        <a:rPr lang="de-DE" sz="1100" dirty="0">
                          <a:solidFill>
                            <a:schemeClr val="tx1">
                              <a:lumMod val="75000"/>
                              <a:lumOff val="25000"/>
                            </a:schemeClr>
                          </a:solidFill>
                        </a:rPr>
                        <a:t>ZI_*</a:t>
                      </a:r>
                      <a:r>
                        <a:rPr lang="de-DE" sz="1100" dirty="0" err="1">
                          <a:solidFill>
                            <a:schemeClr val="tx1">
                              <a:lumMod val="75000"/>
                              <a:lumOff val="25000"/>
                            </a:schemeClr>
                          </a:solidFill>
                        </a:rPr>
                        <a:t>SalesOrder</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1049153574"/>
                  </a:ext>
                </a:extLst>
              </a:tr>
              <a:tr h="0">
                <a:tc vMerge="1">
                  <a:txBody>
                    <a:bodyPr/>
                    <a:lstStyle/>
                    <a:p>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a:solidFill>
                            <a:schemeClr val="tx1">
                              <a:lumMod val="75000"/>
                              <a:lumOff val="25000"/>
                            </a:schemeClr>
                          </a:solidFill>
                        </a:rPr>
                        <a:t>Sales Order Item</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dirty="0">
                          <a:solidFill>
                            <a:schemeClr val="tx1">
                              <a:lumMod val="75000"/>
                              <a:lumOff val="25000"/>
                            </a:schemeClr>
                          </a:solidFill>
                        </a:rPr>
                        <a:t>Z*</a:t>
                      </a:r>
                      <a:r>
                        <a:rPr lang="de-DE" sz="1100" dirty="0" err="1">
                          <a:solidFill>
                            <a:schemeClr val="tx1">
                              <a:lumMod val="75000"/>
                              <a:lumOff val="25000"/>
                            </a:schemeClr>
                          </a:solidFill>
                        </a:rPr>
                        <a:t>SalesOrderItem</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dirty="0">
                          <a:solidFill>
                            <a:schemeClr val="tx1">
                              <a:lumMod val="75000"/>
                              <a:lumOff val="25000"/>
                            </a:schemeClr>
                          </a:solidFill>
                        </a:rPr>
                        <a:t>ZI_*</a:t>
                      </a:r>
                      <a:r>
                        <a:rPr lang="de-DE" sz="1100" dirty="0" err="1">
                          <a:solidFill>
                            <a:schemeClr val="tx1">
                              <a:lumMod val="75000"/>
                              <a:lumOff val="25000"/>
                            </a:schemeClr>
                          </a:solidFill>
                        </a:rPr>
                        <a:t>SalesOrderItem</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2417637759"/>
                  </a:ext>
                </a:extLst>
              </a:tr>
              <a:tr h="0">
                <a:tc vMerge="1">
                  <a:txBody>
                    <a:bodyPr/>
                    <a:lstStyle/>
                    <a:p>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a:solidFill>
                            <a:schemeClr val="tx1">
                              <a:lumMod val="75000"/>
                              <a:lumOff val="25000"/>
                            </a:schemeClr>
                          </a:solidFill>
                        </a:rPr>
                        <a:t>Sales Order Schedule Line</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dirty="0">
                          <a:solidFill>
                            <a:schemeClr val="tx1">
                              <a:lumMod val="75000"/>
                              <a:lumOff val="25000"/>
                            </a:schemeClr>
                          </a:solidFill>
                        </a:rPr>
                        <a:t>Z*</a:t>
                      </a:r>
                      <a:r>
                        <a:rPr lang="de-DE" sz="1100" dirty="0" err="1">
                          <a:solidFill>
                            <a:schemeClr val="tx1">
                              <a:lumMod val="75000"/>
                              <a:lumOff val="25000"/>
                            </a:schemeClr>
                          </a:solidFill>
                        </a:rPr>
                        <a:t>SalesOrderSLine</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100" dirty="0">
                          <a:solidFill>
                            <a:schemeClr val="tx1">
                              <a:lumMod val="75000"/>
                              <a:lumOff val="25000"/>
                            </a:schemeClr>
                          </a:solidFill>
                        </a:rPr>
                        <a:t>ZI_*</a:t>
                      </a:r>
                      <a:r>
                        <a:rPr lang="de-DE" sz="1100" dirty="0" err="1">
                          <a:solidFill>
                            <a:schemeClr val="tx1">
                              <a:lumMod val="75000"/>
                              <a:lumOff val="25000"/>
                            </a:schemeClr>
                          </a:solidFill>
                        </a:rPr>
                        <a:t>SalesOrderScheduleLine</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2757436457"/>
                  </a:ext>
                </a:extLst>
              </a:tr>
              <a:tr h="227555">
                <a:tc>
                  <a:txBody>
                    <a:bodyPr/>
                    <a:lstStyle/>
                    <a:p>
                      <a:r>
                        <a:rPr lang="de-DE" sz="1100" dirty="0">
                          <a:solidFill>
                            <a:schemeClr val="tx1">
                              <a:lumMod val="75000"/>
                              <a:lumOff val="25000"/>
                            </a:schemeClr>
                          </a:solidFill>
                        </a:rPr>
                        <a:t>Sales </a:t>
                      </a:r>
                      <a:r>
                        <a:rPr lang="de-DE" sz="1100" dirty="0" err="1">
                          <a:solidFill>
                            <a:schemeClr val="tx1">
                              <a:lumMod val="75000"/>
                              <a:lumOff val="25000"/>
                            </a:schemeClr>
                          </a:solidFill>
                        </a:rPr>
                        <a:t>Organization</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de-DE" sz="1100" dirty="0">
                          <a:solidFill>
                            <a:schemeClr val="tx1">
                              <a:lumMod val="75000"/>
                              <a:lumOff val="25000"/>
                            </a:schemeClr>
                          </a:solidFill>
                        </a:rPr>
                        <a:t>Sales </a:t>
                      </a:r>
                      <a:r>
                        <a:rPr lang="de-DE" sz="1100" dirty="0" err="1">
                          <a:solidFill>
                            <a:schemeClr val="tx1">
                              <a:lumMod val="75000"/>
                              <a:lumOff val="25000"/>
                            </a:schemeClr>
                          </a:solidFill>
                        </a:rPr>
                        <a:t>Organization</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de-DE" sz="1100" dirty="0">
                          <a:solidFill>
                            <a:schemeClr val="tx1">
                              <a:lumMod val="75000"/>
                              <a:lumOff val="25000"/>
                            </a:schemeClr>
                          </a:solidFill>
                        </a:rPr>
                        <a:t>Z*</a:t>
                      </a:r>
                      <a:r>
                        <a:rPr lang="de-DE" sz="1100" dirty="0" err="1">
                          <a:solidFill>
                            <a:schemeClr val="tx1">
                              <a:lumMod val="75000"/>
                              <a:lumOff val="25000"/>
                            </a:schemeClr>
                          </a:solidFill>
                        </a:rPr>
                        <a:t>SalesOrg</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de-DE" sz="1100" dirty="0">
                          <a:solidFill>
                            <a:schemeClr val="tx1">
                              <a:lumMod val="75000"/>
                              <a:lumOff val="25000"/>
                            </a:schemeClr>
                          </a:solidFill>
                        </a:rPr>
                        <a:t>ZI_*</a:t>
                      </a:r>
                      <a:r>
                        <a:rPr lang="de-DE" sz="1100" dirty="0" err="1">
                          <a:solidFill>
                            <a:schemeClr val="tx1">
                              <a:lumMod val="75000"/>
                              <a:lumOff val="25000"/>
                            </a:schemeClr>
                          </a:solidFill>
                        </a:rPr>
                        <a:t>SalesOrg</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576128082"/>
                  </a:ext>
                </a:extLst>
              </a:tr>
              <a:tr h="0">
                <a:tc>
                  <a:txBody>
                    <a:bodyPr/>
                    <a:lstStyle/>
                    <a:p>
                      <a:r>
                        <a:rPr lang="de-DE" sz="1100" dirty="0">
                          <a:solidFill>
                            <a:schemeClr val="tx1">
                              <a:lumMod val="75000"/>
                              <a:lumOff val="25000"/>
                            </a:schemeClr>
                          </a:solidFill>
                        </a:rPr>
                        <a:t>Customer</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de-DE" sz="1100" dirty="0">
                          <a:solidFill>
                            <a:schemeClr val="tx1">
                              <a:lumMod val="75000"/>
                              <a:lumOff val="25000"/>
                            </a:schemeClr>
                          </a:solidFill>
                        </a:rPr>
                        <a:t>Customer</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de-DE" sz="1100" dirty="0">
                          <a:solidFill>
                            <a:schemeClr val="tx1">
                              <a:lumMod val="75000"/>
                              <a:lumOff val="25000"/>
                            </a:schemeClr>
                          </a:solidFill>
                        </a:rPr>
                        <a:t>Z*Customer</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de-DE" sz="1100" dirty="0">
                          <a:solidFill>
                            <a:schemeClr val="tx1">
                              <a:lumMod val="75000"/>
                              <a:lumOff val="25000"/>
                            </a:schemeClr>
                          </a:solidFill>
                        </a:rPr>
                        <a:t>ZI_*Customer</a:t>
                      </a:r>
                    </a:p>
                  </a:txBody>
                  <a:tcPr marL="152618" marR="114463" marT="76309" marB="76309">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305128592"/>
                  </a:ext>
                </a:extLst>
              </a:tr>
              <a:tr h="0">
                <a:tc>
                  <a:txBody>
                    <a:bodyPr/>
                    <a:lstStyle/>
                    <a:p>
                      <a:r>
                        <a:rPr lang="de-DE" sz="1100" dirty="0" err="1">
                          <a:solidFill>
                            <a:schemeClr val="tx1">
                              <a:lumMod val="75000"/>
                              <a:lumOff val="25000"/>
                            </a:schemeClr>
                          </a:solidFill>
                        </a:rPr>
                        <a:t>Product</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de-DE" sz="1100" dirty="0" err="1">
                          <a:solidFill>
                            <a:schemeClr val="tx1">
                              <a:lumMod val="75000"/>
                              <a:lumOff val="25000"/>
                            </a:schemeClr>
                          </a:solidFill>
                        </a:rPr>
                        <a:t>Product</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de-DE" sz="1100" dirty="0">
                          <a:solidFill>
                            <a:schemeClr val="tx1">
                              <a:lumMod val="75000"/>
                              <a:lumOff val="25000"/>
                            </a:schemeClr>
                          </a:solidFill>
                        </a:rPr>
                        <a:t>Z*</a:t>
                      </a:r>
                      <a:r>
                        <a:rPr lang="de-DE" sz="1100" dirty="0" err="1">
                          <a:solidFill>
                            <a:schemeClr val="tx1">
                              <a:lumMod val="75000"/>
                              <a:lumOff val="25000"/>
                            </a:schemeClr>
                          </a:solidFill>
                        </a:rPr>
                        <a:t>Product</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de-DE" sz="1100" dirty="0">
                          <a:solidFill>
                            <a:schemeClr val="tx1">
                              <a:lumMod val="75000"/>
                              <a:lumOff val="25000"/>
                            </a:schemeClr>
                          </a:solidFill>
                        </a:rPr>
                        <a:t>ZI_*</a:t>
                      </a:r>
                      <a:r>
                        <a:rPr lang="de-DE" sz="1100" dirty="0" err="1">
                          <a:solidFill>
                            <a:schemeClr val="tx1">
                              <a:lumMod val="75000"/>
                              <a:lumOff val="25000"/>
                            </a:schemeClr>
                          </a:solidFill>
                        </a:rPr>
                        <a:t>Product</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2937130334"/>
                  </a:ext>
                </a:extLst>
              </a:tr>
              <a:tr h="0">
                <a:tc>
                  <a:txBody>
                    <a:bodyPr/>
                    <a:lstStyle/>
                    <a:p>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err="1">
                          <a:solidFill>
                            <a:schemeClr val="tx1">
                              <a:lumMod val="75000"/>
                              <a:lumOff val="25000"/>
                            </a:schemeClr>
                          </a:solidFill>
                        </a:rPr>
                        <a:t>Product</a:t>
                      </a:r>
                      <a:r>
                        <a:rPr lang="de-DE" sz="1100" dirty="0">
                          <a:solidFill>
                            <a:schemeClr val="tx1">
                              <a:lumMod val="75000"/>
                              <a:lumOff val="25000"/>
                            </a:schemeClr>
                          </a:solidFill>
                        </a:rPr>
                        <a:t> Text</a:t>
                      </a: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a:solidFill>
                            <a:schemeClr val="tx1">
                              <a:lumMod val="75000"/>
                              <a:lumOff val="25000"/>
                            </a:schemeClr>
                          </a:solidFill>
                        </a:rPr>
                        <a:t>Z*</a:t>
                      </a:r>
                      <a:r>
                        <a:rPr lang="de-DE" sz="1100" dirty="0" err="1">
                          <a:solidFill>
                            <a:schemeClr val="tx1">
                              <a:lumMod val="75000"/>
                              <a:lumOff val="25000"/>
                            </a:schemeClr>
                          </a:solidFill>
                        </a:rPr>
                        <a:t>ProductText</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de-DE" sz="1100" dirty="0">
                          <a:solidFill>
                            <a:schemeClr val="tx1">
                              <a:lumMod val="75000"/>
                              <a:lumOff val="25000"/>
                            </a:schemeClr>
                          </a:solidFill>
                        </a:rPr>
                        <a:t>ZI*</a:t>
                      </a:r>
                      <a:r>
                        <a:rPr lang="de-DE" sz="1100" dirty="0" err="1">
                          <a:solidFill>
                            <a:schemeClr val="tx1">
                              <a:lumMod val="75000"/>
                              <a:lumOff val="25000"/>
                            </a:schemeClr>
                          </a:solidFill>
                        </a:rPr>
                        <a:t>ProductText</a:t>
                      </a:r>
                      <a:endParaRPr lang="de-DE" sz="1100" dirty="0">
                        <a:solidFill>
                          <a:schemeClr val="tx1">
                            <a:lumMod val="75000"/>
                            <a:lumOff val="25000"/>
                          </a:schemeClr>
                        </a:solidFill>
                      </a:endParaRPr>
                    </a:p>
                  </a:txBody>
                  <a:tcPr marL="152618" marR="114463" marT="76309" marB="76309">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180628869"/>
                  </a:ext>
                </a:extLst>
              </a:tr>
            </a:tbl>
          </a:graphicData>
        </a:graphic>
      </p:graphicFrame>
    </p:spTree>
    <p:extLst>
      <p:ext uri="{BB962C8B-B14F-4D97-AF65-F5344CB8AC3E}">
        <p14:creationId xmlns:p14="http://schemas.microsoft.com/office/powerpoint/2010/main" val="1473650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dirty="0"/>
              <a:t>Define the data model</a:t>
            </a:r>
            <a:endParaRPr lang="en-US" sz="51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nhaltsplatzhalter 5">
            <a:extLst>
              <a:ext uri="{FF2B5EF4-FFF2-40B4-BE49-F238E27FC236}">
                <a16:creationId xmlns:a16="http://schemas.microsoft.com/office/drawing/2014/main" id="{0DB5592B-C7E1-91BB-5524-051631F87E81}"/>
              </a:ext>
            </a:extLst>
          </p:cNvPr>
          <p:cNvPicPr>
            <a:picLocks noGrp="1" noChangeAspect="1"/>
          </p:cNvPicPr>
          <p:nvPr>
            <p:ph idx="1"/>
          </p:nvPr>
        </p:nvPicPr>
        <p:blipFill>
          <a:blip r:embed="rId2"/>
          <a:stretch>
            <a:fillRect/>
          </a:stretch>
        </p:blipFill>
        <p:spPr>
          <a:xfrm>
            <a:off x="4654296" y="989369"/>
            <a:ext cx="7214616" cy="4851829"/>
          </a:xfrm>
          <a:prstGeom prst="rect">
            <a:avLst/>
          </a:prstGeom>
        </p:spPr>
      </p:pic>
      <p:sp>
        <p:nvSpPr>
          <p:cNvPr id="3" name="Rechteck 2">
            <a:extLst>
              <a:ext uri="{FF2B5EF4-FFF2-40B4-BE49-F238E27FC236}">
                <a16:creationId xmlns:a16="http://schemas.microsoft.com/office/drawing/2014/main" id="{B85F7B0D-A9C9-F149-5CFF-00138EC969DE}"/>
              </a:ext>
            </a:extLst>
          </p:cNvPr>
          <p:cNvSpPr/>
          <p:nvPr/>
        </p:nvSpPr>
        <p:spPr>
          <a:xfrm>
            <a:off x="4411980" y="2478024"/>
            <a:ext cx="7456932" cy="4247629"/>
          </a:xfrm>
          <a:prstGeom prst="rect">
            <a:avLst/>
          </a:prstGeom>
          <a:solidFill>
            <a:schemeClr val="accent1">
              <a:alpha val="11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5510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2" y="639193"/>
            <a:ext cx="3692326" cy="3573516"/>
          </a:xfrm>
        </p:spPr>
        <p:txBody>
          <a:bodyPr vert="horz" lIns="91440" tIns="45720" rIns="91440" bIns="45720" rtlCol="0" anchor="b">
            <a:normAutofit/>
          </a:bodyPr>
          <a:lstStyle/>
          <a:p>
            <a:r>
              <a:rPr lang="en-US" sz="4800" kern="1200" dirty="0">
                <a:solidFill>
                  <a:schemeClr val="tx1"/>
                </a:solidFill>
                <a:latin typeface="+mj-lt"/>
                <a:ea typeface="+mj-ea"/>
                <a:cs typeface="+mj-cs"/>
              </a:rPr>
              <a:t>Development</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Workflow</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8" name="Gruppieren 37">
            <a:extLst>
              <a:ext uri="{FF2B5EF4-FFF2-40B4-BE49-F238E27FC236}">
                <a16:creationId xmlns:a16="http://schemas.microsoft.com/office/drawing/2014/main" id="{37FBB5B2-5D19-84A5-9167-7A48D91159EF}"/>
              </a:ext>
            </a:extLst>
          </p:cNvPr>
          <p:cNvGrpSpPr/>
          <p:nvPr/>
        </p:nvGrpSpPr>
        <p:grpSpPr>
          <a:xfrm>
            <a:off x="7390826" y="4740873"/>
            <a:ext cx="1426147" cy="1017405"/>
            <a:chOff x="8501572" y="2888608"/>
            <a:chExt cx="1426147" cy="1017405"/>
          </a:xfrm>
        </p:grpSpPr>
        <p:sp>
          <p:nvSpPr>
            <p:cNvPr id="35" name="Rechteck 34">
              <a:extLst>
                <a:ext uri="{FF2B5EF4-FFF2-40B4-BE49-F238E27FC236}">
                  <a16:creationId xmlns:a16="http://schemas.microsoft.com/office/drawing/2014/main" id="{863F813F-E09B-74DA-6FB4-39C2A8B1759A}"/>
                </a:ext>
              </a:extLst>
            </p:cNvPr>
            <p:cNvSpPr/>
            <p:nvPr/>
          </p:nvSpPr>
          <p:spPr>
            <a:xfrm>
              <a:off x="8501573" y="2888608"/>
              <a:ext cx="1426146" cy="10174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rPr>
              </a:br>
              <a:endPar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36" name="Image 1403">
              <a:extLst>
                <a:ext uri="{FF2B5EF4-FFF2-40B4-BE49-F238E27FC236}">
                  <a16:creationId xmlns:a16="http://schemas.microsoft.com/office/drawing/2014/main" id="{AE838EE8-BC86-3025-5854-495A02B93521}"/>
                </a:ext>
              </a:extLst>
            </p:cNvPr>
            <p:cNvPicPr/>
            <p:nvPr/>
          </p:nvPicPr>
          <p:blipFill>
            <a:blip r:embed="rId3" cstate="print"/>
            <a:stretch>
              <a:fillRect/>
            </a:stretch>
          </p:blipFill>
          <p:spPr>
            <a:xfrm>
              <a:off x="8739665" y="2888608"/>
              <a:ext cx="949960" cy="523240"/>
            </a:xfrm>
            <a:prstGeom prst="rect">
              <a:avLst/>
            </a:prstGeom>
          </p:spPr>
        </p:pic>
        <p:sp>
          <p:nvSpPr>
            <p:cNvPr id="37" name="Rechteck 36">
              <a:extLst>
                <a:ext uri="{FF2B5EF4-FFF2-40B4-BE49-F238E27FC236}">
                  <a16:creationId xmlns:a16="http://schemas.microsoft.com/office/drawing/2014/main" id="{F8060080-8743-6EC9-5F05-872853D254A3}"/>
                </a:ext>
              </a:extLst>
            </p:cNvPr>
            <p:cNvSpPr/>
            <p:nvPr/>
          </p:nvSpPr>
          <p:spPr>
            <a:xfrm>
              <a:off x="8501572" y="3411848"/>
              <a:ext cx="1426146" cy="4941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CDS </a:t>
              </a:r>
              <a:r>
                <a:rPr kumimoji="0" lang="de-DE" sz="1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based</a:t>
              </a:r>
              <a:br>
                <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br>
              <a:r>
                <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Dat</a:t>
              </a:r>
              <a:r>
                <a:rPr lang="de-DE" sz="1400" dirty="0">
                  <a:solidFill>
                    <a:srgbClr val="E97132">
                      <a:lumMod val="75000"/>
                    </a:srgbClr>
                  </a:solidFill>
                  <a:latin typeface="Aptos" panose="02110004020202020204"/>
                </a:rPr>
                <a:t>a </a:t>
              </a:r>
              <a:r>
                <a:rPr kumimoji="0" lang="de-DE" sz="1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model</a:t>
              </a:r>
              <a:endPar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endParaRPr>
            </a:p>
          </p:txBody>
        </p:sp>
      </p:grpSp>
      <p:grpSp>
        <p:nvGrpSpPr>
          <p:cNvPr id="39" name="Gruppieren 38">
            <a:extLst>
              <a:ext uri="{FF2B5EF4-FFF2-40B4-BE49-F238E27FC236}">
                <a16:creationId xmlns:a16="http://schemas.microsoft.com/office/drawing/2014/main" id="{6ABB788E-47B9-4488-5B10-3ED78BCC3872}"/>
              </a:ext>
            </a:extLst>
          </p:cNvPr>
          <p:cNvGrpSpPr/>
          <p:nvPr/>
        </p:nvGrpSpPr>
        <p:grpSpPr>
          <a:xfrm>
            <a:off x="7390825" y="3410150"/>
            <a:ext cx="1426147" cy="1017405"/>
            <a:chOff x="8501572" y="2888608"/>
            <a:chExt cx="1426147" cy="1017405"/>
          </a:xfrm>
        </p:grpSpPr>
        <p:sp>
          <p:nvSpPr>
            <p:cNvPr id="40" name="Rechteck 39">
              <a:extLst>
                <a:ext uri="{FF2B5EF4-FFF2-40B4-BE49-F238E27FC236}">
                  <a16:creationId xmlns:a16="http://schemas.microsoft.com/office/drawing/2014/main" id="{3C1BC51E-FC5C-138E-79C3-C7074030D06B}"/>
                </a:ext>
              </a:extLst>
            </p:cNvPr>
            <p:cNvSpPr/>
            <p:nvPr/>
          </p:nvSpPr>
          <p:spPr>
            <a:xfrm>
              <a:off x="8501573" y="2888608"/>
              <a:ext cx="1426146" cy="10174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rPr>
              </a:br>
              <a:endPar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1" name="Image 1403">
              <a:extLst>
                <a:ext uri="{FF2B5EF4-FFF2-40B4-BE49-F238E27FC236}">
                  <a16:creationId xmlns:a16="http://schemas.microsoft.com/office/drawing/2014/main" id="{9E376590-8A7E-6A81-258F-32B58C37BF03}"/>
                </a:ext>
              </a:extLst>
            </p:cNvPr>
            <p:cNvPicPr/>
            <p:nvPr/>
          </p:nvPicPr>
          <p:blipFill>
            <a:blip r:embed="rId3" cstate="print"/>
            <a:stretch>
              <a:fillRect/>
            </a:stretch>
          </p:blipFill>
          <p:spPr>
            <a:xfrm>
              <a:off x="8739665" y="2888608"/>
              <a:ext cx="949960" cy="523240"/>
            </a:xfrm>
            <a:prstGeom prst="rect">
              <a:avLst/>
            </a:prstGeom>
          </p:spPr>
        </p:pic>
        <p:sp>
          <p:nvSpPr>
            <p:cNvPr id="42" name="Rechteck 41">
              <a:extLst>
                <a:ext uri="{FF2B5EF4-FFF2-40B4-BE49-F238E27FC236}">
                  <a16:creationId xmlns:a16="http://schemas.microsoft.com/office/drawing/2014/main" id="{49FFADC2-50FB-9EB5-5D55-6B48FDCE0BC8}"/>
                </a:ext>
              </a:extLst>
            </p:cNvPr>
            <p:cNvSpPr/>
            <p:nvPr/>
          </p:nvSpPr>
          <p:spPr>
            <a:xfrm>
              <a:off x="8501572" y="3411848"/>
              <a:ext cx="1426146" cy="4941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Projection</a:t>
              </a:r>
              <a:r>
                <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de-DE" sz="1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of</a:t>
              </a:r>
              <a:br>
                <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br>
              <a:r>
                <a:rPr kumimoji="0" lang="de-DE" sz="1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data</a:t>
              </a:r>
              <a:r>
                <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de-DE" sz="1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model</a:t>
              </a:r>
              <a:endPar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endParaRPr>
            </a:p>
          </p:txBody>
        </p:sp>
      </p:grpSp>
      <p:grpSp>
        <p:nvGrpSpPr>
          <p:cNvPr id="75" name="Gruppieren 74">
            <a:extLst>
              <a:ext uri="{FF2B5EF4-FFF2-40B4-BE49-F238E27FC236}">
                <a16:creationId xmlns:a16="http://schemas.microsoft.com/office/drawing/2014/main" id="{C2934B12-96EA-2C70-DB89-AE81E8A9F866}"/>
              </a:ext>
            </a:extLst>
          </p:cNvPr>
          <p:cNvGrpSpPr/>
          <p:nvPr/>
        </p:nvGrpSpPr>
        <p:grpSpPr>
          <a:xfrm>
            <a:off x="7390820" y="694697"/>
            <a:ext cx="1430281" cy="1017405"/>
            <a:chOff x="7390820" y="752467"/>
            <a:chExt cx="1430281" cy="1017405"/>
          </a:xfrm>
        </p:grpSpPr>
        <p:sp>
          <p:nvSpPr>
            <p:cNvPr id="48" name="Rechteck 47">
              <a:extLst>
                <a:ext uri="{FF2B5EF4-FFF2-40B4-BE49-F238E27FC236}">
                  <a16:creationId xmlns:a16="http://schemas.microsoft.com/office/drawing/2014/main" id="{F8BA219F-97D1-C7EA-230C-F55D9BE36DA2}"/>
                </a:ext>
              </a:extLst>
            </p:cNvPr>
            <p:cNvSpPr/>
            <p:nvPr/>
          </p:nvSpPr>
          <p:spPr>
            <a:xfrm>
              <a:off x="7394955" y="752467"/>
              <a:ext cx="1426146" cy="10174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rPr>
              </a:br>
              <a:endPar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0" name="Rechteck 49">
              <a:extLst>
                <a:ext uri="{FF2B5EF4-FFF2-40B4-BE49-F238E27FC236}">
                  <a16:creationId xmlns:a16="http://schemas.microsoft.com/office/drawing/2014/main" id="{FD526C01-DC53-0F6E-8487-6B5AC1F45F4C}"/>
                </a:ext>
              </a:extLst>
            </p:cNvPr>
            <p:cNvSpPr/>
            <p:nvPr/>
          </p:nvSpPr>
          <p:spPr>
            <a:xfrm>
              <a:off x="7390820" y="1265325"/>
              <a:ext cx="1426146" cy="5030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Service BINDING</a:t>
              </a:r>
            </a:p>
          </p:txBody>
        </p:sp>
      </p:grpSp>
      <p:grpSp>
        <p:nvGrpSpPr>
          <p:cNvPr id="68" name="Gruppieren 67">
            <a:extLst>
              <a:ext uri="{FF2B5EF4-FFF2-40B4-BE49-F238E27FC236}">
                <a16:creationId xmlns:a16="http://schemas.microsoft.com/office/drawing/2014/main" id="{FB7A4224-96DD-1C94-D4B2-851D9133B2DC}"/>
              </a:ext>
            </a:extLst>
          </p:cNvPr>
          <p:cNvGrpSpPr/>
          <p:nvPr/>
        </p:nvGrpSpPr>
        <p:grpSpPr>
          <a:xfrm>
            <a:off x="7390820" y="2047015"/>
            <a:ext cx="1426147" cy="1058753"/>
            <a:chOff x="7345848" y="2103882"/>
            <a:chExt cx="1426147" cy="1058753"/>
          </a:xfrm>
        </p:grpSpPr>
        <p:sp>
          <p:nvSpPr>
            <p:cNvPr id="44" name="Rechteck 43">
              <a:extLst>
                <a:ext uri="{FF2B5EF4-FFF2-40B4-BE49-F238E27FC236}">
                  <a16:creationId xmlns:a16="http://schemas.microsoft.com/office/drawing/2014/main" id="{09CCA07A-CAB8-3347-FCDA-1BB4D95C5B09}"/>
                </a:ext>
              </a:extLst>
            </p:cNvPr>
            <p:cNvSpPr/>
            <p:nvPr/>
          </p:nvSpPr>
          <p:spPr>
            <a:xfrm>
              <a:off x="7345849" y="2145230"/>
              <a:ext cx="1426146" cy="10174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rPr>
              </a:br>
              <a:endPar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Rechteck 45">
              <a:extLst>
                <a:ext uri="{FF2B5EF4-FFF2-40B4-BE49-F238E27FC236}">
                  <a16:creationId xmlns:a16="http://schemas.microsoft.com/office/drawing/2014/main" id="{2D630F53-4D40-D6C8-60C3-A1977946F7B5}"/>
                </a:ext>
              </a:extLst>
            </p:cNvPr>
            <p:cNvSpPr/>
            <p:nvPr/>
          </p:nvSpPr>
          <p:spPr>
            <a:xfrm>
              <a:off x="7345848" y="2668470"/>
              <a:ext cx="1426146" cy="4941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Service Definition</a:t>
              </a:r>
            </a:p>
          </p:txBody>
        </p:sp>
        <p:pic>
          <p:nvPicPr>
            <p:cNvPr id="52" name="Image 1396">
              <a:extLst>
                <a:ext uri="{FF2B5EF4-FFF2-40B4-BE49-F238E27FC236}">
                  <a16:creationId xmlns:a16="http://schemas.microsoft.com/office/drawing/2014/main" id="{81493E93-0A65-2F47-EE7D-BBF1280D964A}"/>
                </a:ext>
              </a:extLst>
            </p:cNvPr>
            <p:cNvPicPr/>
            <p:nvPr/>
          </p:nvPicPr>
          <p:blipFill>
            <a:blip r:embed="rId4" cstate="print"/>
            <a:stretch>
              <a:fillRect/>
            </a:stretch>
          </p:blipFill>
          <p:spPr>
            <a:xfrm>
              <a:off x="7745230" y="2103882"/>
              <a:ext cx="627380" cy="663575"/>
            </a:xfrm>
            <a:prstGeom prst="rect">
              <a:avLst/>
            </a:prstGeom>
          </p:spPr>
        </p:pic>
      </p:grpSp>
      <p:pic>
        <p:nvPicPr>
          <p:cNvPr id="53" name="Image 1393">
            <a:extLst>
              <a:ext uri="{FF2B5EF4-FFF2-40B4-BE49-F238E27FC236}">
                <a16:creationId xmlns:a16="http://schemas.microsoft.com/office/drawing/2014/main" id="{7150CC79-C9CB-056A-81DE-06683E3B6373}"/>
              </a:ext>
            </a:extLst>
          </p:cNvPr>
          <p:cNvPicPr>
            <a:picLocks noGrp="1"/>
          </p:cNvPicPr>
          <p:nvPr>
            <p:ph idx="1"/>
          </p:nvPr>
        </p:nvPicPr>
        <p:blipFill>
          <a:blip r:embed="rId5" cstate="print"/>
          <a:stretch>
            <a:fillRect/>
          </a:stretch>
        </p:blipFill>
        <p:spPr>
          <a:xfrm>
            <a:off x="7796856" y="684353"/>
            <a:ext cx="524119" cy="590270"/>
          </a:xfrm>
          <a:prstGeom prst="rect">
            <a:avLst/>
          </a:prstGeom>
        </p:spPr>
      </p:pic>
      <p:grpSp>
        <p:nvGrpSpPr>
          <p:cNvPr id="65" name="Gruppieren 64">
            <a:extLst>
              <a:ext uri="{FF2B5EF4-FFF2-40B4-BE49-F238E27FC236}">
                <a16:creationId xmlns:a16="http://schemas.microsoft.com/office/drawing/2014/main" id="{AB5D7015-E29C-60A7-67A6-172E93DD535B}"/>
              </a:ext>
            </a:extLst>
          </p:cNvPr>
          <p:cNvGrpSpPr/>
          <p:nvPr/>
        </p:nvGrpSpPr>
        <p:grpSpPr>
          <a:xfrm>
            <a:off x="7063577" y="6076769"/>
            <a:ext cx="2080629" cy="482402"/>
            <a:chOff x="7345847" y="5960220"/>
            <a:chExt cx="2080629" cy="469555"/>
          </a:xfrm>
        </p:grpSpPr>
        <p:sp>
          <p:nvSpPr>
            <p:cNvPr id="55" name="Rechteck 54">
              <a:extLst>
                <a:ext uri="{FF2B5EF4-FFF2-40B4-BE49-F238E27FC236}">
                  <a16:creationId xmlns:a16="http://schemas.microsoft.com/office/drawing/2014/main" id="{1C0139DE-2D13-7BC2-A7F6-18D7E8913A94}"/>
                </a:ext>
              </a:extLst>
            </p:cNvPr>
            <p:cNvSpPr/>
            <p:nvPr/>
          </p:nvSpPr>
          <p:spPr>
            <a:xfrm>
              <a:off x="7345847" y="5960220"/>
              <a:ext cx="451013" cy="4695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rPr>
              </a:br>
              <a:endPar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7" name="Rechteck 56">
              <a:extLst>
                <a:ext uri="{FF2B5EF4-FFF2-40B4-BE49-F238E27FC236}">
                  <a16:creationId xmlns:a16="http://schemas.microsoft.com/office/drawing/2014/main" id="{745E3853-7015-8A00-8D2E-25A91546138A}"/>
                </a:ext>
              </a:extLst>
            </p:cNvPr>
            <p:cNvSpPr/>
            <p:nvPr/>
          </p:nvSpPr>
          <p:spPr>
            <a:xfrm>
              <a:off x="7796860" y="5960220"/>
              <a:ext cx="1629616" cy="4695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Database </a:t>
              </a:r>
              <a:r>
                <a:rPr kumimoji="0" lang="de-DE" sz="1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tables</a:t>
              </a:r>
              <a:endParaRPr kumimoji="0" lang="de-DE" sz="1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endParaRPr>
            </a:p>
          </p:txBody>
        </p:sp>
        <p:pic>
          <p:nvPicPr>
            <p:cNvPr id="59" name="Grafik 58">
              <a:extLst>
                <a:ext uri="{FF2B5EF4-FFF2-40B4-BE49-F238E27FC236}">
                  <a16:creationId xmlns:a16="http://schemas.microsoft.com/office/drawing/2014/main" id="{65AAC4EE-5CE3-36E2-9949-CBF8A0919E1A}"/>
                </a:ext>
              </a:extLst>
            </p:cNvPr>
            <p:cNvPicPr>
              <a:picLocks noChangeAspect="1"/>
            </p:cNvPicPr>
            <p:nvPr/>
          </p:nvPicPr>
          <p:blipFill>
            <a:blip r:embed="rId6"/>
            <a:stretch>
              <a:fillRect/>
            </a:stretch>
          </p:blipFill>
          <p:spPr>
            <a:xfrm>
              <a:off x="7367751" y="5997757"/>
              <a:ext cx="407204" cy="394479"/>
            </a:xfrm>
            <a:prstGeom prst="rect">
              <a:avLst/>
            </a:prstGeom>
          </p:spPr>
        </p:pic>
      </p:grpSp>
      <p:sp>
        <p:nvSpPr>
          <p:cNvPr id="60" name="Rechteck 59">
            <a:extLst>
              <a:ext uri="{FF2B5EF4-FFF2-40B4-BE49-F238E27FC236}">
                <a16:creationId xmlns:a16="http://schemas.microsoft.com/office/drawing/2014/main" id="{26FD238D-B745-87F4-C639-ACC6DF777C01}"/>
              </a:ext>
            </a:extLst>
          </p:cNvPr>
          <p:cNvSpPr/>
          <p:nvPr/>
        </p:nvSpPr>
        <p:spPr>
          <a:xfrm>
            <a:off x="9716092" y="688910"/>
            <a:ext cx="1426146" cy="10174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rPr>
            </a:br>
            <a:endPar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1" name="Rechteck 60">
            <a:extLst>
              <a:ext uri="{FF2B5EF4-FFF2-40B4-BE49-F238E27FC236}">
                <a16:creationId xmlns:a16="http://schemas.microsoft.com/office/drawing/2014/main" id="{278A6EEA-A5A6-1EDC-FA6B-0CB99A4CBE37}"/>
              </a:ext>
            </a:extLst>
          </p:cNvPr>
          <p:cNvSpPr/>
          <p:nvPr/>
        </p:nvSpPr>
        <p:spPr>
          <a:xfrm>
            <a:off x="9711957" y="1204095"/>
            <a:ext cx="1426146" cy="4941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rPr>
              <a:t>Web </a:t>
            </a:r>
            <a:r>
              <a:rPr lang="de-DE" sz="1400" dirty="0">
                <a:solidFill>
                  <a:prstClr val="black"/>
                </a:solidFill>
                <a:latin typeface="Aptos" panose="02110004020202020204"/>
              </a:rPr>
              <a:t>Preview</a:t>
            </a:r>
            <a:endPar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70" name="Gerade Verbindung mit Pfeil 69">
            <a:extLst>
              <a:ext uri="{FF2B5EF4-FFF2-40B4-BE49-F238E27FC236}">
                <a16:creationId xmlns:a16="http://schemas.microsoft.com/office/drawing/2014/main" id="{78D81F4B-9C25-47AF-444C-869A3A8F102F}"/>
              </a:ext>
            </a:extLst>
          </p:cNvPr>
          <p:cNvCxnSpPr>
            <a:endCxn id="37" idx="2"/>
          </p:cNvCxnSpPr>
          <p:nvPr/>
        </p:nvCxnSpPr>
        <p:spPr>
          <a:xfrm flipV="1">
            <a:off x="8103896" y="5758278"/>
            <a:ext cx="3" cy="3067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Gerade Verbindung mit Pfeil 70">
            <a:extLst>
              <a:ext uri="{FF2B5EF4-FFF2-40B4-BE49-F238E27FC236}">
                <a16:creationId xmlns:a16="http://schemas.microsoft.com/office/drawing/2014/main" id="{FAAD5E71-4A3B-9500-C4DF-FE8DF3BDE43F}"/>
              </a:ext>
            </a:extLst>
          </p:cNvPr>
          <p:cNvCxnSpPr/>
          <p:nvPr/>
        </p:nvCxnSpPr>
        <p:spPr>
          <a:xfrm flipV="1">
            <a:off x="8103892" y="4440402"/>
            <a:ext cx="3" cy="3067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Gerade Verbindung mit Pfeil 71">
            <a:extLst>
              <a:ext uri="{FF2B5EF4-FFF2-40B4-BE49-F238E27FC236}">
                <a16:creationId xmlns:a16="http://schemas.microsoft.com/office/drawing/2014/main" id="{3F418B9B-A383-1B42-E0EF-A7B5F10ACB9D}"/>
              </a:ext>
            </a:extLst>
          </p:cNvPr>
          <p:cNvCxnSpPr>
            <a:cxnSpLocks/>
          </p:cNvCxnSpPr>
          <p:nvPr/>
        </p:nvCxnSpPr>
        <p:spPr>
          <a:xfrm flipV="1">
            <a:off x="8058916" y="3105768"/>
            <a:ext cx="0" cy="2917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Gerade Verbindung mit Pfeil 73">
            <a:extLst>
              <a:ext uri="{FF2B5EF4-FFF2-40B4-BE49-F238E27FC236}">
                <a16:creationId xmlns:a16="http://schemas.microsoft.com/office/drawing/2014/main" id="{C4D99519-E428-3593-D6A8-C721421E3F92}"/>
              </a:ext>
            </a:extLst>
          </p:cNvPr>
          <p:cNvCxnSpPr>
            <a:cxnSpLocks/>
          </p:cNvCxnSpPr>
          <p:nvPr/>
        </p:nvCxnSpPr>
        <p:spPr>
          <a:xfrm flipV="1">
            <a:off x="8033156" y="1706315"/>
            <a:ext cx="0" cy="3692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6" name="Rechteck 75">
            <a:extLst>
              <a:ext uri="{FF2B5EF4-FFF2-40B4-BE49-F238E27FC236}">
                <a16:creationId xmlns:a16="http://schemas.microsoft.com/office/drawing/2014/main" id="{48E4D24F-6022-BA34-3FB3-D386785E75E3}"/>
              </a:ext>
            </a:extLst>
          </p:cNvPr>
          <p:cNvSpPr/>
          <p:nvPr/>
        </p:nvSpPr>
        <p:spPr>
          <a:xfrm>
            <a:off x="8200704" y="5674390"/>
            <a:ext cx="2087383" cy="4824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rPr>
              <a:t>Datenmodell definieren</a:t>
            </a:r>
          </a:p>
        </p:txBody>
      </p:sp>
      <p:sp>
        <p:nvSpPr>
          <p:cNvPr id="77" name="Rechteck 76">
            <a:extLst>
              <a:ext uri="{FF2B5EF4-FFF2-40B4-BE49-F238E27FC236}">
                <a16:creationId xmlns:a16="http://schemas.microsoft.com/office/drawing/2014/main" id="{B52F16E7-7845-BC47-07FE-E2BF75023AA1}"/>
              </a:ext>
            </a:extLst>
          </p:cNvPr>
          <p:cNvSpPr/>
          <p:nvPr/>
        </p:nvSpPr>
        <p:spPr>
          <a:xfrm>
            <a:off x="7921011" y="4303054"/>
            <a:ext cx="3040942" cy="4824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rPr>
              <a:t>Project and </a:t>
            </a:r>
            <a:r>
              <a:rPr kumimoji="0" lang="de-DE" sz="1400" b="0" i="0" u="none" strike="noStrike" kern="1200" cap="none" spc="0" normalizeH="0" baseline="0" noProof="0" dirty="0" err="1">
                <a:ln>
                  <a:noFill/>
                </a:ln>
                <a:solidFill>
                  <a:srgbClr val="0E2841">
                    <a:lumMod val="75000"/>
                    <a:lumOff val="25000"/>
                  </a:srgbClr>
                </a:solidFill>
                <a:effectLst/>
                <a:uLnTx/>
                <a:uFillTx/>
                <a:latin typeface="Aptos" panose="02110004020202020204"/>
                <a:ea typeface="+mn-ea"/>
                <a:cs typeface="+mn-cs"/>
              </a:rPr>
              <a:t>enrich</a:t>
            </a:r>
            <a:r>
              <a:rPr kumimoji="0" lang="de-DE" sz="1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rPr>
              <a:t> </a:t>
            </a:r>
            <a:r>
              <a:rPr kumimoji="0" lang="de-DE" sz="1400" b="0" i="0" u="none" strike="noStrike" kern="1200" cap="none" spc="0" normalizeH="0" baseline="0" noProof="0" dirty="0" err="1">
                <a:ln>
                  <a:noFill/>
                </a:ln>
                <a:solidFill>
                  <a:srgbClr val="0E2841">
                    <a:lumMod val="75000"/>
                    <a:lumOff val="25000"/>
                  </a:srgbClr>
                </a:solidFill>
                <a:effectLst/>
                <a:uLnTx/>
                <a:uFillTx/>
                <a:latin typeface="Aptos" panose="02110004020202020204"/>
                <a:ea typeface="+mn-ea"/>
                <a:cs typeface="+mn-cs"/>
              </a:rPr>
              <a:t>elements</a:t>
            </a:r>
            <a:endParaRPr kumimoji="0" lang="de-DE" sz="1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p:txBody>
      </p:sp>
      <p:sp>
        <p:nvSpPr>
          <p:cNvPr id="78" name="Rechteck 77">
            <a:extLst>
              <a:ext uri="{FF2B5EF4-FFF2-40B4-BE49-F238E27FC236}">
                <a16:creationId xmlns:a16="http://schemas.microsoft.com/office/drawing/2014/main" id="{95EBBAD1-B746-31C9-A3EE-1FAB5709B676}"/>
              </a:ext>
            </a:extLst>
          </p:cNvPr>
          <p:cNvSpPr/>
          <p:nvPr/>
        </p:nvSpPr>
        <p:spPr>
          <a:xfrm>
            <a:off x="7710188" y="2995291"/>
            <a:ext cx="2577899" cy="4824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0E2841">
                    <a:lumMod val="75000"/>
                    <a:lumOff val="25000"/>
                  </a:srgbClr>
                </a:solidFill>
                <a:effectLst/>
                <a:uLnTx/>
                <a:uFillTx/>
                <a:latin typeface="Aptos" panose="02110004020202020204"/>
                <a:ea typeface="+mn-ea"/>
                <a:cs typeface="+mn-cs"/>
              </a:rPr>
              <a:t>Define</a:t>
            </a:r>
            <a:r>
              <a:rPr kumimoji="0" lang="de-DE" sz="1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rPr>
              <a:t> </a:t>
            </a:r>
            <a:r>
              <a:rPr kumimoji="0" lang="de-DE" sz="1400" b="0" i="0" u="none" strike="noStrike" kern="1200" cap="none" spc="0" normalizeH="0" baseline="0" noProof="0" dirty="0" err="1">
                <a:ln>
                  <a:noFill/>
                </a:ln>
                <a:solidFill>
                  <a:srgbClr val="0E2841">
                    <a:lumMod val="75000"/>
                    <a:lumOff val="25000"/>
                  </a:srgbClr>
                </a:solidFill>
                <a:effectLst/>
                <a:uLnTx/>
                <a:uFillTx/>
                <a:latin typeface="Aptos" panose="02110004020202020204"/>
                <a:ea typeface="+mn-ea"/>
                <a:cs typeface="+mn-cs"/>
              </a:rPr>
              <a:t>scope</a:t>
            </a:r>
            <a:endParaRPr kumimoji="0" lang="de-DE" sz="1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p:txBody>
      </p:sp>
      <p:sp>
        <p:nvSpPr>
          <p:cNvPr id="79" name="Rechteck 78">
            <a:extLst>
              <a:ext uri="{FF2B5EF4-FFF2-40B4-BE49-F238E27FC236}">
                <a16:creationId xmlns:a16="http://schemas.microsoft.com/office/drawing/2014/main" id="{65AC7570-B2DF-724A-9F00-C60A6F3B7EAA}"/>
              </a:ext>
            </a:extLst>
          </p:cNvPr>
          <p:cNvSpPr/>
          <p:nvPr/>
        </p:nvSpPr>
        <p:spPr>
          <a:xfrm>
            <a:off x="8129585" y="1673663"/>
            <a:ext cx="2667703" cy="4824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rPr>
              <a:t>Bind </a:t>
            </a:r>
            <a:r>
              <a:rPr kumimoji="0" lang="de-DE" sz="1400" b="0" i="0" u="none" strike="noStrike" kern="1200" cap="none" spc="0" normalizeH="0" baseline="0" noProof="0" dirty="0" err="1">
                <a:ln>
                  <a:noFill/>
                </a:ln>
                <a:solidFill>
                  <a:srgbClr val="0E2841">
                    <a:lumMod val="75000"/>
                    <a:lumOff val="25000"/>
                  </a:srgbClr>
                </a:solidFill>
                <a:effectLst/>
                <a:uLnTx/>
                <a:uFillTx/>
                <a:latin typeface="Aptos" panose="02110004020202020204"/>
                <a:ea typeface="+mn-ea"/>
                <a:cs typeface="+mn-cs"/>
              </a:rPr>
              <a:t>to</a:t>
            </a:r>
            <a:r>
              <a:rPr kumimoji="0" lang="de-DE" sz="1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rPr>
              <a:t> </a:t>
            </a:r>
            <a:r>
              <a:rPr kumimoji="0" lang="de-DE" sz="1400" b="0" i="0" u="none" strike="noStrike" kern="1200" cap="none" spc="0" normalizeH="0" baseline="0" noProof="0" dirty="0" err="1">
                <a:ln>
                  <a:noFill/>
                </a:ln>
                <a:solidFill>
                  <a:srgbClr val="0E2841">
                    <a:lumMod val="75000"/>
                    <a:lumOff val="25000"/>
                  </a:srgbClr>
                </a:solidFill>
                <a:effectLst/>
                <a:uLnTx/>
                <a:uFillTx/>
                <a:latin typeface="Aptos" panose="02110004020202020204"/>
                <a:ea typeface="+mn-ea"/>
                <a:cs typeface="+mn-cs"/>
              </a:rPr>
              <a:t>scenario</a:t>
            </a:r>
            <a:r>
              <a:rPr kumimoji="0" lang="de-DE" sz="1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rPr>
              <a:t> and </a:t>
            </a:r>
            <a:r>
              <a:rPr lang="de-DE" sz="1400" dirty="0">
                <a:solidFill>
                  <a:srgbClr val="0E2841">
                    <a:lumMod val="75000"/>
                    <a:lumOff val="25000"/>
                  </a:srgbClr>
                </a:solidFill>
                <a:latin typeface="Aptos" panose="02110004020202020204"/>
              </a:rPr>
              <a:t>p</a:t>
            </a:r>
            <a:r>
              <a:rPr kumimoji="0" lang="de-DE" sz="1400" b="0" i="0" u="none" strike="noStrike" kern="1200" cap="none" spc="0" normalizeH="0" baseline="0" noProof="0" dirty="0" err="1">
                <a:ln>
                  <a:noFill/>
                </a:ln>
                <a:solidFill>
                  <a:srgbClr val="0E2841">
                    <a:lumMod val="75000"/>
                    <a:lumOff val="25000"/>
                  </a:srgbClr>
                </a:solidFill>
                <a:effectLst/>
                <a:uLnTx/>
                <a:uFillTx/>
                <a:latin typeface="Aptos" panose="02110004020202020204"/>
                <a:ea typeface="+mn-ea"/>
                <a:cs typeface="+mn-cs"/>
              </a:rPr>
              <a:t>rotocol</a:t>
            </a:r>
            <a:endParaRPr kumimoji="0" lang="de-DE" sz="1400" b="0" i="0" u="none" strike="noStrike" kern="1200" cap="none" spc="0" normalizeH="0" baseline="0" noProof="0" dirty="0">
              <a:ln>
                <a:noFill/>
              </a:ln>
              <a:solidFill>
                <a:srgbClr val="0E2841">
                  <a:lumMod val="75000"/>
                  <a:lumOff val="25000"/>
                </a:srgbClr>
              </a:solidFill>
              <a:effectLst/>
              <a:uLnTx/>
              <a:uFillTx/>
              <a:latin typeface="Aptos" panose="02110004020202020204"/>
              <a:ea typeface="+mn-ea"/>
              <a:cs typeface="+mn-cs"/>
            </a:endParaRPr>
          </a:p>
        </p:txBody>
      </p:sp>
      <p:pic>
        <p:nvPicPr>
          <p:cNvPr id="82" name="Image 1386">
            <a:extLst>
              <a:ext uri="{FF2B5EF4-FFF2-40B4-BE49-F238E27FC236}">
                <a16:creationId xmlns:a16="http://schemas.microsoft.com/office/drawing/2014/main" id="{8DEE0868-9589-9880-9FD8-E41C27F162CD}"/>
              </a:ext>
            </a:extLst>
          </p:cNvPr>
          <p:cNvPicPr/>
          <p:nvPr/>
        </p:nvPicPr>
        <p:blipFill>
          <a:blip r:embed="rId7" cstate="print"/>
          <a:stretch>
            <a:fillRect/>
          </a:stretch>
        </p:blipFill>
        <p:spPr>
          <a:xfrm>
            <a:off x="9896392" y="709106"/>
            <a:ext cx="1057275" cy="464820"/>
          </a:xfrm>
          <a:prstGeom prst="rect">
            <a:avLst/>
          </a:prstGeom>
        </p:spPr>
      </p:pic>
      <p:cxnSp>
        <p:nvCxnSpPr>
          <p:cNvPr id="84" name="Gerade Verbindung mit Pfeil 83">
            <a:extLst>
              <a:ext uri="{FF2B5EF4-FFF2-40B4-BE49-F238E27FC236}">
                <a16:creationId xmlns:a16="http://schemas.microsoft.com/office/drawing/2014/main" id="{9276B7B1-C74B-F850-39F5-164C801CA637}"/>
              </a:ext>
            </a:extLst>
          </p:cNvPr>
          <p:cNvCxnSpPr>
            <a:stCxn id="48" idx="3"/>
          </p:cNvCxnSpPr>
          <p:nvPr/>
        </p:nvCxnSpPr>
        <p:spPr>
          <a:xfrm>
            <a:off x="8821101" y="1203400"/>
            <a:ext cx="890856" cy="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Rechteck: abgerundete Ecken 84">
            <a:extLst>
              <a:ext uri="{FF2B5EF4-FFF2-40B4-BE49-F238E27FC236}">
                <a16:creationId xmlns:a16="http://schemas.microsoft.com/office/drawing/2014/main" id="{7D684DEA-E87C-1779-BACB-D492741A2EC7}"/>
              </a:ext>
            </a:extLst>
          </p:cNvPr>
          <p:cNvSpPr/>
          <p:nvPr/>
        </p:nvSpPr>
        <p:spPr>
          <a:xfrm>
            <a:off x="4659861" y="4973809"/>
            <a:ext cx="1017917" cy="56154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E8E8E8">
                    <a:lumMod val="90000"/>
                  </a:srgbClr>
                </a:solidFill>
                <a:effectLst/>
                <a:uLnTx/>
                <a:uFillTx/>
                <a:latin typeface="Aptos" panose="02110004020202020204"/>
                <a:ea typeface="+mn-ea"/>
                <a:cs typeface="+mn-cs"/>
              </a:rPr>
              <a:t>CDS </a:t>
            </a:r>
            <a:r>
              <a:rPr kumimoji="0" lang="de-DE" sz="1400" b="0" i="0" u="none" strike="noStrike" kern="1200" cap="none" spc="0" normalizeH="0" baseline="0" noProof="0" dirty="0" err="1">
                <a:ln>
                  <a:noFill/>
                </a:ln>
                <a:solidFill>
                  <a:srgbClr val="E8E8E8">
                    <a:lumMod val="90000"/>
                  </a:srgbClr>
                </a:solidFill>
                <a:effectLst/>
                <a:uLnTx/>
                <a:uFillTx/>
                <a:latin typeface="Aptos" panose="02110004020202020204"/>
                <a:ea typeface="+mn-ea"/>
                <a:cs typeface="+mn-cs"/>
              </a:rPr>
              <a:t>Role</a:t>
            </a:r>
            <a:endParaRPr kumimoji="0" lang="de-DE" sz="1400" b="0" i="0" u="none" strike="noStrike" kern="1200" cap="none" spc="0" normalizeH="0" baseline="0" noProof="0" dirty="0">
              <a:ln>
                <a:noFill/>
              </a:ln>
              <a:solidFill>
                <a:srgbClr val="E8E8E8">
                  <a:lumMod val="90000"/>
                </a:srgbClr>
              </a:solidFill>
              <a:effectLst/>
              <a:uLnTx/>
              <a:uFillTx/>
              <a:latin typeface="Aptos" panose="02110004020202020204"/>
              <a:ea typeface="+mn-ea"/>
              <a:cs typeface="+mn-cs"/>
            </a:endParaRPr>
          </a:p>
        </p:txBody>
      </p:sp>
      <p:sp>
        <p:nvSpPr>
          <p:cNvPr id="86" name="Rechteck: abgerundete Ecken 85">
            <a:extLst>
              <a:ext uri="{FF2B5EF4-FFF2-40B4-BE49-F238E27FC236}">
                <a16:creationId xmlns:a16="http://schemas.microsoft.com/office/drawing/2014/main" id="{EDAA8A87-0BD6-C398-F260-69DE2CB37A67}"/>
              </a:ext>
            </a:extLst>
          </p:cNvPr>
          <p:cNvSpPr/>
          <p:nvPr/>
        </p:nvSpPr>
        <p:spPr>
          <a:xfrm>
            <a:off x="2886207" y="4949650"/>
            <a:ext cx="1017917" cy="56154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E8E8E8">
                    <a:lumMod val="90000"/>
                  </a:srgbClr>
                </a:solidFill>
                <a:effectLst/>
                <a:uLnTx/>
                <a:uFillTx/>
                <a:latin typeface="Aptos" panose="02110004020202020204"/>
                <a:ea typeface="+mn-ea"/>
                <a:cs typeface="+mn-cs"/>
              </a:rPr>
              <a:t>Authority </a:t>
            </a:r>
            <a:r>
              <a:rPr kumimoji="0" lang="de-DE" sz="1400" b="0" i="0" u="none" strike="noStrike" kern="1200" cap="none" spc="0" normalizeH="0" baseline="0" noProof="0" dirty="0" err="1">
                <a:ln>
                  <a:noFill/>
                </a:ln>
                <a:solidFill>
                  <a:srgbClr val="E8E8E8">
                    <a:lumMod val="90000"/>
                  </a:srgbClr>
                </a:solidFill>
                <a:effectLst/>
                <a:uLnTx/>
                <a:uFillTx/>
                <a:latin typeface="Aptos" panose="02110004020202020204"/>
                <a:ea typeface="+mn-ea"/>
                <a:cs typeface="+mn-cs"/>
              </a:rPr>
              <a:t>Object</a:t>
            </a:r>
            <a:endParaRPr kumimoji="0" lang="de-DE" sz="1400" b="0" i="0" u="none" strike="noStrike" kern="1200" cap="none" spc="0" normalizeH="0" baseline="0" noProof="0" dirty="0">
              <a:ln>
                <a:noFill/>
              </a:ln>
              <a:solidFill>
                <a:srgbClr val="E8E8E8">
                  <a:lumMod val="90000"/>
                </a:srgbClr>
              </a:solidFill>
              <a:effectLst/>
              <a:uLnTx/>
              <a:uFillTx/>
              <a:latin typeface="Aptos" panose="02110004020202020204"/>
              <a:ea typeface="+mn-ea"/>
              <a:cs typeface="+mn-cs"/>
            </a:endParaRPr>
          </a:p>
        </p:txBody>
      </p:sp>
      <p:cxnSp>
        <p:nvCxnSpPr>
          <p:cNvPr id="92" name="Gerade Verbindung mit Pfeil 91">
            <a:extLst>
              <a:ext uri="{FF2B5EF4-FFF2-40B4-BE49-F238E27FC236}">
                <a16:creationId xmlns:a16="http://schemas.microsoft.com/office/drawing/2014/main" id="{14FE0AB2-CEFC-ABAF-4DE3-9EBC7AA650B5}"/>
              </a:ext>
            </a:extLst>
          </p:cNvPr>
          <p:cNvCxnSpPr>
            <a:cxnSpLocks/>
            <a:stCxn id="35" idx="1"/>
            <a:endCxn id="85" idx="3"/>
          </p:cNvCxnSpPr>
          <p:nvPr/>
        </p:nvCxnSpPr>
        <p:spPr>
          <a:xfrm flipH="1">
            <a:off x="5677778" y="5249576"/>
            <a:ext cx="1713049" cy="5006"/>
          </a:xfrm>
          <a:prstGeom prst="straightConnector1">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95" name="Gerade Verbindung mit Pfeil 94">
            <a:extLst>
              <a:ext uri="{FF2B5EF4-FFF2-40B4-BE49-F238E27FC236}">
                <a16:creationId xmlns:a16="http://schemas.microsoft.com/office/drawing/2014/main" id="{195B6799-2281-0737-A708-A0F74243CDC5}"/>
              </a:ext>
            </a:extLst>
          </p:cNvPr>
          <p:cNvCxnSpPr>
            <a:cxnSpLocks/>
            <a:stCxn id="85" idx="1"/>
          </p:cNvCxnSpPr>
          <p:nvPr/>
        </p:nvCxnSpPr>
        <p:spPr>
          <a:xfrm flipH="1" flipV="1">
            <a:off x="3893402" y="5253433"/>
            <a:ext cx="766459" cy="1149"/>
          </a:xfrm>
          <a:prstGeom prst="straightConnector1">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sp>
        <p:nvSpPr>
          <p:cNvPr id="97" name="Rechteck 96">
            <a:extLst>
              <a:ext uri="{FF2B5EF4-FFF2-40B4-BE49-F238E27FC236}">
                <a16:creationId xmlns:a16="http://schemas.microsoft.com/office/drawing/2014/main" id="{2D7AA144-F9B7-B720-3ADE-EDB42A703F1B}"/>
              </a:ext>
            </a:extLst>
          </p:cNvPr>
          <p:cNvSpPr/>
          <p:nvPr/>
        </p:nvSpPr>
        <p:spPr>
          <a:xfrm>
            <a:off x="5856695" y="4776946"/>
            <a:ext cx="1199570" cy="4824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E8E8E8">
                    <a:lumMod val="90000"/>
                  </a:srgbClr>
                </a:solidFill>
                <a:effectLst/>
                <a:uLnTx/>
                <a:uFillTx/>
                <a:latin typeface="Aptos" panose="02110004020202020204"/>
                <a:ea typeface="+mn-ea"/>
                <a:cs typeface="+mn-cs"/>
              </a:rPr>
              <a:t>Datenzugriffskontrolle</a:t>
            </a:r>
          </a:p>
        </p:txBody>
      </p:sp>
      <p:sp>
        <p:nvSpPr>
          <p:cNvPr id="101" name="Textfeld 100">
            <a:extLst>
              <a:ext uri="{FF2B5EF4-FFF2-40B4-BE49-F238E27FC236}">
                <a16:creationId xmlns:a16="http://schemas.microsoft.com/office/drawing/2014/main" id="{C5D694B1-8940-6055-3371-C0E5AC158823}"/>
              </a:ext>
            </a:extLst>
          </p:cNvPr>
          <p:cNvSpPr txBox="1"/>
          <p:nvPr/>
        </p:nvSpPr>
        <p:spPr>
          <a:xfrm>
            <a:off x="802167" y="4710673"/>
            <a:ext cx="879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schemeClr val="accent6"/>
                </a:solidFill>
                <a:effectLst/>
                <a:uLnTx/>
                <a:uFillTx/>
                <a:latin typeface="Aptos" panose="02110004020202020204"/>
                <a:ea typeface="+mn-ea"/>
                <a:cs typeface="+mn-cs"/>
              </a:rPr>
              <a:t>Day 1</a:t>
            </a:r>
          </a:p>
        </p:txBody>
      </p:sp>
      <p:sp>
        <p:nvSpPr>
          <p:cNvPr id="103" name="Textfeld 102">
            <a:extLst>
              <a:ext uri="{FF2B5EF4-FFF2-40B4-BE49-F238E27FC236}">
                <a16:creationId xmlns:a16="http://schemas.microsoft.com/office/drawing/2014/main" id="{D1EF6EAB-8DCB-E3D2-5D7B-FD12EDF9032F}"/>
              </a:ext>
            </a:extLst>
          </p:cNvPr>
          <p:cNvSpPr txBox="1"/>
          <p:nvPr/>
        </p:nvSpPr>
        <p:spPr>
          <a:xfrm>
            <a:off x="5021462" y="639193"/>
            <a:ext cx="10745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Aptos" panose="02110004020202020204"/>
                <a:ea typeface="+mn-ea"/>
                <a:cs typeface="+mn-cs"/>
              </a:rPr>
              <a:t>Day 2</a:t>
            </a:r>
          </a:p>
        </p:txBody>
      </p:sp>
      <p:sp>
        <p:nvSpPr>
          <p:cNvPr id="3" name="Rechteck 2">
            <a:extLst>
              <a:ext uri="{FF2B5EF4-FFF2-40B4-BE49-F238E27FC236}">
                <a16:creationId xmlns:a16="http://schemas.microsoft.com/office/drawing/2014/main" id="{4F0F3828-A44E-5B7E-B830-6988DAB1B9B3}"/>
              </a:ext>
            </a:extLst>
          </p:cNvPr>
          <p:cNvSpPr/>
          <p:nvPr/>
        </p:nvSpPr>
        <p:spPr>
          <a:xfrm>
            <a:off x="721453" y="4710673"/>
            <a:ext cx="11008993" cy="2008909"/>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B384CC25-D6C1-3CD7-7F5F-0BCBB812B357}"/>
              </a:ext>
            </a:extLst>
          </p:cNvPr>
          <p:cNvSpPr/>
          <p:nvPr/>
        </p:nvSpPr>
        <p:spPr>
          <a:xfrm>
            <a:off x="4929050" y="639193"/>
            <a:ext cx="6801395" cy="40357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3391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dirty="0"/>
              <a:t>Create a database table</a:t>
            </a:r>
            <a:endParaRPr lang="en-US" sz="51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98" name="Picture 2">
            <a:extLst>
              <a:ext uri="{FF2B5EF4-FFF2-40B4-BE49-F238E27FC236}">
                <a16:creationId xmlns:a16="http://schemas.microsoft.com/office/drawing/2014/main" id="{548CCD34-EB06-8AD7-2DEF-678FDC78A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699" y="258710"/>
            <a:ext cx="6396827" cy="278695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Gerade Verbindung mit Pfeil 20">
            <a:extLst>
              <a:ext uri="{FF2B5EF4-FFF2-40B4-BE49-F238E27FC236}">
                <a16:creationId xmlns:a16="http://schemas.microsoft.com/office/drawing/2014/main" id="{D28765A4-659A-EADD-0403-43CFBCEE9F29}"/>
              </a:ext>
            </a:extLst>
          </p:cNvPr>
          <p:cNvCxnSpPr>
            <a:stCxn id="9" idx="3"/>
          </p:cNvCxnSpPr>
          <p:nvPr/>
        </p:nvCxnSpPr>
        <p:spPr>
          <a:xfrm>
            <a:off x="6285639" y="4212723"/>
            <a:ext cx="1504011" cy="1848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Grafik 6">
            <a:extLst>
              <a:ext uri="{FF2B5EF4-FFF2-40B4-BE49-F238E27FC236}">
                <a16:creationId xmlns:a16="http://schemas.microsoft.com/office/drawing/2014/main" id="{0582EF2D-3171-70D5-F461-AC7C73F3E6FC}"/>
              </a:ext>
            </a:extLst>
          </p:cNvPr>
          <p:cNvPicPr>
            <a:picLocks noChangeAspect="1"/>
          </p:cNvPicPr>
          <p:nvPr/>
        </p:nvPicPr>
        <p:blipFill>
          <a:blip r:embed="rId3"/>
          <a:stretch>
            <a:fillRect/>
          </a:stretch>
        </p:blipFill>
        <p:spPr>
          <a:xfrm>
            <a:off x="6554062" y="3304371"/>
            <a:ext cx="5103644" cy="3128581"/>
          </a:xfrm>
          <a:prstGeom prst="rect">
            <a:avLst/>
          </a:prstGeom>
        </p:spPr>
      </p:pic>
      <p:sp>
        <p:nvSpPr>
          <p:cNvPr id="8" name="Rechteck: abgerundete Ecken 7">
            <a:extLst>
              <a:ext uri="{FF2B5EF4-FFF2-40B4-BE49-F238E27FC236}">
                <a16:creationId xmlns:a16="http://schemas.microsoft.com/office/drawing/2014/main" id="{BA1B8A0A-0F41-6E84-DB55-B18C5F3797BA}"/>
              </a:ext>
            </a:extLst>
          </p:cNvPr>
          <p:cNvSpPr/>
          <p:nvPr/>
        </p:nvSpPr>
        <p:spPr>
          <a:xfrm>
            <a:off x="4541653" y="3485380"/>
            <a:ext cx="1743987" cy="3078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Table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properties</a:t>
            </a:r>
            <a:endPar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Rechteck: abgerundete Ecken 8">
            <a:extLst>
              <a:ext uri="{FF2B5EF4-FFF2-40B4-BE49-F238E27FC236}">
                <a16:creationId xmlns:a16="http://schemas.microsoft.com/office/drawing/2014/main" id="{7A9ABA71-8950-0EBC-CF96-BCFF664C0185}"/>
              </a:ext>
            </a:extLst>
          </p:cNvPr>
          <p:cNvSpPr/>
          <p:nvPr/>
        </p:nvSpPr>
        <p:spPr>
          <a:xfrm>
            <a:off x="4541652" y="4058778"/>
            <a:ext cx="1743987" cy="3078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Key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fields</a:t>
            </a:r>
            <a:endPar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Rechteck: abgerundete Ecken 9">
            <a:extLst>
              <a:ext uri="{FF2B5EF4-FFF2-40B4-BE49-F238E27FC236}">
                <a16:creationId xmlns:a16="http://schemas.microsoft.com/office/drawing/2014/main" id="{D3257E8B-6EA8-657B-6913-EC465B07FBC3}"/>
              </a:ext>
            </a:extLst>
          </p:cNvPr>
          <p:cNvSpPr/>
          <p:nvPr/>
        </p:nvSpPr>
        <p:spPr>
          <a:xfrm>
            <a:off x="4541651" y="4397954"/>
            <a:ext cx="1743987" cy="3078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Ref</a:t>
            </a: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de-DE" sz="1200" dirty="0">
                <a:solidFill>
                  <a:prstClr val="black"/>
                </a:solidFill>
                <a:latin typeface="Aptos" panose="02110004020202020204"/>
              </a:rPr>
              <a:t>t</a:t>
            </a: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o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currency</a:t>
            </a: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 code</a:t>
            </a:r>
          </a:p>
        </p:txBody>
      </p:sp>
      <p:sp>
        <p:nvSpPr>
          <p:cNvPr id="12" name="Rechteck: abgerundete Ecken 11">
            <a:extLst>
              <a:ext uri="{FF2B5EF4-FFF2-40B4-BE49-F238E27FC236}">
                <a16:creationId xmlns:a16="http://schemas.microsoft.com/office/drawing/2014/main" id="{99C2C04B-977E-A9D9-CCDA-DF62D51EA255}"/>
              </a:ext>
            </a:extLst>
          </p:cNvPr>
          <p:cNvSpPr/>
          <p:nvPr/>
        </p:nvSpPr>
        <p:spPr>
          <a:xfrm>
            <a:off x="4541651" y="4784576"/>
            <a:ext cx="1743987" cy="3078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Field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list</a:t>
            </a:r>
            <a:endPar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4" name="Rechteck: abgerundete Ecken 13">
            <a:extLst>
              <a:ext uri="{FF2B5EF4-FFF2-40B4-BE49-F238E27FC236}">
                <a16:creationId xmlns:a16="http://schemas.microsoft.com/office/drawing/2014/main" id="{70A7A7F4-AA56-CE2C-4BB7-FADABA7027DE}"/>
              </a:ext>
            </a:extLst>
          </p:cNvPr>
          <p:cNvSpPr/>
          <p:nvPr/>
        </p:nvSpPr>
        <p:spPr>
          <a:xfrm>
            <a:off x="4570406" y="5769853"/>
            <a:ext cx="1743987" cy="3078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Data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preview</a:t>
            </a:r>
            <a:endPar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5" name="Gerade Verbindung mit Pfeil 14">
            <a:extLst>
              <a:ext uri="{FF2B5EF4-FFF2-40B4-BE49-F238E27FC236}">
                <a16:creationId xmlns:a16="http://schemas.microsoft.com/office/drawing/2014/main" id="{E55CFA91-B660-5800-467C-E9BF25AD7F5B}"/>
              </a:ext>
            </a:extLst>
          </p:cNvPr>
          <p:cNvCxnSpPr>
            <a:stCxn id="14" idx="3"/>
          </p:cNvCxnSpPr>
          <p:nvPr/>
        </p:nvCxnSpPr>
        <p:spPr>
          <a:xfrm>
            <a:off x="6314393" y="5923798"/>
            <a:ext cx="1302729" cy="153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66E13EBB-8B34-4B0F-A5A1-309987DCE58C}"/>
              </a:ext>
            </a:extLst>
          </p:cNvPr>
          <p:cNvCxnSpPr>
            <a:stCxn id="12" idx="3"/>
          </p:cNvCxnSpPr>
          <p:nvPr/>
        </p:nvCxnSpPr>
        <p:spPr>
          <a:xfrm flipV="1">
            <a:off x="6285638" y="4868661"/>
            <a:ext cx="1504012" cy="698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Gerade Verbindung mit Pfeil 18">
            <a:extLst>
              <a:ext uri="{FF2B5EF4-FFF2-40B4-BE49-F238E27FC236}">
                <a16:creationId xmlns:a16="http://schemas.microsoft.com/office/drawing/2014/main" id="{E9851539-7C86-9977-18AB-D01F6CA4E5AE}"/>
              </a:ext>
            </a:extLst>
          </p:cNvPr>
          <p:cNvCxnSpPr>
            <a:stCxn id="10" idx="3"/>
          </p:cNvCxnSpPr>
          <p:nvPr/>
        </p:nvCxnSpPr>
        <p:spPr>
          <a:xfrm>
            <a:off x="6285638" y="4551899"/>
            <a:ext cx="1547144" cy="1947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Gerade Verbindung mit Pfeil 24">
            <a:extLst>
              <a:ext uri="{FF2B5EF4-FFF2-40B4-BE49-F238E27FC236}">
                <a16:creationId xmlns:a16="http://schemas.microsoft.com/office/drawing/2014/main" id="{061BF009-6F8E-AF71-CB81-409E49A4564C}"/>
              </a:ext>
            </a:extLst>
          </p:cNvPr>
          <p:cNvCxnSpPr>
            <a:stCxn id="8" idx="3"/>
          </p:cNvCxnSpPr>
          <p:nvPr/>
        </p:nvCxnSpPr>
        <p:spPr>
          <a:xfrm>
            <a:off x="6285640" y="3639325"/>
            <a:ext cx="1443625" cy="419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855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0328C78-DB08-E79E-B946-86723257ED5B}"/>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02 - Hands On</a:t>
            </a:r>
          </a:p>
        </p:txBody>
      </p:sp>
      <p:sp>
        <p:nvSpPr>
          <p:cNvPr id="3" name="Inhaltsplatzhalter 2">
            <a:extLst>
              <a:ext uri="{FF2B5EF4-FFF2-40B4-BE49-F238E27FC236}">
                <a16:creationId xmlns:a16="http://schemas.microsoft.com/office/drawing/2014/main" id="{D683759C-DED0-C10E-419B-B453C1A774C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kern="1200" dirty="0">
                <a:solidFill>
                  <a:schemeClr val="tx1"/>
                </a:solidFill>
                <a:latin typeface="+mn-lt"/>
                <a:ea typeface="+mn-ea"/>
                <a:cs typeface="+mn-cs"/>
              </a:rPr>
              <a:t>Create database tables and fill them with data</a:t>
            </a:r>
            <a:br>
              <a:rPr lang="en-US" kern="1200" dirty="0">
                <a:solidFill>
                  <a:schemeClr val="tx1"/>
                </a:solidFill>
                <a:latin typeface="+mn-lt"/>
                <a:ea typeface="+mn-ea"/>
                <a:cs typeface="+mn-cs"/>
              </a:rPr>
            </a:br>
            <a:r>
              <a:rPr lang="en-US" sz="1400" dirty="0"/>
              <a:t>Sample solution in the </a:t>
            </a:r>
            <a:r>
              <a:rPr lang="en-US" sz="1400" dirty="0" err="1"/>
              <a:t>Github</a:t>
            </a:r>
            <a:r>
              <a:rPr lang="en-US" sz="1400" dirty="0"/>
              <a:t> under: </a:t>
            </a:r>
            <a:r>
              <a:rPr lang="en-US" sz="1400" dirty="0" err="1">
                <a:hlinkClick r:id="rId3">
                  <a:extLst>
                    <a:ext uri="{A12FA001-AC4F-418D-AE19-62706E023703}">
                      <ahyp:hlinkClr xmlns:ahyp="http://schemas.microsoft.com/office/drawing/2018/hyperlinkcolor" val="tx"/>
                    </a:ext>
                  </a:extLst>
                </a:hlinkClick>
              </a:rPr>
              <a:t>Schulung</a:t>
            </a:r>
            <a:endParaRPr lang="en-US" sz="1400" dirty="0"/>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42815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dirty="0"/>
              <a:t>Create a simple CDS view entity</a:t>
            </a:r>
            <a:endParaRPr lang="en-US" sz="51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146" name="Picture 2">
            <a:extLst>
              <a:ext uri="{FF2B5EF4-FFF2-40B4-BE49-F238E27FC236}">
                <a16:creationId xmlns:a16="http://schemas.microsoft.com/office/drawing/2014/main" id="{6D320598-F5A6-FCC4-B54F-94C0FF9E3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2405" y="2054957"/>
            <a:ext cx="7337881" cy="2050403"/>
          </a:xfrm>
          <a:prstGeom prst="rect">
            <a:avLst/>
          </a:prstGeom>
          <a:noFill/>
          <a:extLst>
            <a:ext uri="{909E8E84-426E-40DD-AFC4-6F175D3DCCD1}">
              <a14:hiddenFill xmlns:a14="http://schemas.microsoft.com/office/drawing/2010/main">
                <a:solidFill>
                  <a:srgbClr val="FFFFFF"/>
                </a:solidFill>
              </a14:hiddenFill>
            </a:ext>
          </a:extLst>
        </p:spPr>
      </p:pic>
      <p:sp>
        <p:nvSpPr>
          <p:cNvPr id="5" name="Inhaltsplatzhalter 2">
            <a:extLst>
              <a:ext uri="{FF2B5EF4-FFF2-40B4-BE49-F238E27FC236}">
                <a16:creationId xmlns:a16="http://schemas.microsoft.com/office/drawing/2014/main" id="{A93AF6A7-F742-223F-A53D-7528F2DDF5F6}"/>
              </a:ext>
            </a:extLst>
          </p:cNvPr>
          <p:cNvSpPr txBox="1">
            <a:spLocks/>
          </p:cNvSpPr>
          <p:nvPr/>
        </p:nvSpPr>
        <p:spPr>
          <a:xfrm>
            <a:off x="838199" y="4983276"/>
            <a:ext cx="10512552" cy="11266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The syntax that we use in CDS views (Data definitions) is called the CDS Data Definition Language (DDL)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Code can be formatted</a:t>
            </a:r>
          </a:p>
        </p:txBody>
      </p:sp>
    </p:spTree>
    <p:extLst>
      <p:ext uri="{BB962C8B-B14F-4D97-AF65-F5344CB8AC3E}">
        <p14:creationId xmlns:p14="http://schemas.microsoft.com/office/powerpoint/2010/main" val="3980956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dirty="0"/>
              <a:t>Structure </a:t>
            </a:r>
            <a:br>
              <a:rPr lang="en-US" sz="5100" dirty="0"/>
            </a:br>
            <a:r>
              <a:rPr lang="en-US" sz="5100" dirty="0"/>
              <a:t>of a CDS view entity</a:t>
            </a:r>
            <a:endParaRPr lang="en-US" sz="51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2">
            <a:extLst>
              <a:ext uri="{FF2B5EF4-FFF2-40B4-BE49-F238E27FC236}">
                <a16:creationId xmlns:a16="http://schemas.microsoft.com/office/drawing/2014/main" id="{A93AF6A7-F742-223F-A53D-7528F2DDF5F6}"/>
              </a:ext>
            </a:extLst>
          </p:cNvPr>
          <p:cNvSpPr txBox="1">
            <a:spLocks/>
          </p:cNvSpPr>
          <p:nvPr/>
        </p:nvSpPr>
        <p:spPr>
          <a:xfrm>
            <a:off x="838199" y="4983276"/>
            <a:ext cx="10512552" cy="1126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p:txBody>
      </p:sp>
      <p:sp>
        <p:nvSpPr>
          <p:cNvPr id="18" name="Rechteck: abgerundete Ecken 17">
            <a:extLst>
              <a:ext uri="{FF2B5EF4-FFF2-40B4-BE49-F238E27FC236}">
                <a16:creationId xmlns:a16="http://schemas.microsoft.com/office/drawing/2014/main" id="{A23B835E-5782-F112-8FA4-982C59021D8C}"/>
              </a:ext>
            </a:extLst>
          </p:cNvPr>
          <p:cNvSpPr/>
          <p:nvPr/>
        </p:nvSpPr>
        <p:spPr>
          <a:xfrm>
            <a:off x="3813031" y="887567"/>
            <a:ext cx="1743987" cy="3078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Entity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definition</a:t>
            </a:r>
            <a:endPar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 name="Rechteck: abgerundete Ecken 19">
            <a:extLst>
              <a:ext uri="{FF2B5EF4-FFF2-40B4-BE49-F238E27FC236}">
                <a16:creationId xmlns:a16="http://schemas.microsoft.com/office/drawing/2014/main" id="{650C5BE6-F233-E0FB-8857-E15ADD669325}"/>
              </a:ext>
            </a:extLst>
          </p:cNvPr>
          <p:cNvSpPr/>
          <p:nvPr/>
        </p:nvSpPr>
        <p:spPr>
          <a:xfrm>
            <a:off x="3813030" y="1460965"/>
            <a:ext cx="1743987" cy="3078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Associated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entities</a:t>
            </a:r>
            <a:endPar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Rechteck: abgerundete Ecken 21">
            <a:extLst>
              <a:ext uri="{FF2B5EF4-FFF2-40B4-BE49-F238E27FC236}">
                <a16:creationId xmlns:a16="http://schemas.microsoft.com/office/drawing/2014/main" id="{7301E5E8-1553-067F-9F7A-B563691BC0F2}"/>
              </a:ext>
            </a:extLst>
          </p:cNvPr>
          <p:cNvSpPr/>
          <p:nvPr/>
        </p:nvSpPr>
        <p:spPr>
          <a:xfrm>
            <a:off x="3813029" y="1800141"/>
            <a:ext cx="1743987" cy="3078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Field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list</a:t>
            </a:r>
            <a:endPar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 name="Rechteck: abgerundete Ecken 22">
            <a:extLst>
              <a:ext uri="{FF2B5EF4-FFF2-40B4-BE49-F238E27FC236}">
                <a16:creationId xmlns:a16="http://schemas.microsoft.com/office/drawing/2014/main" id="{FD9A6F1B-1699-A5EB-C434-65C8363BAA84}"/>
              </a:ext>
            </a:extLst>
          </p:cNvPr>
          <p:cNvSpPr/>
          <p:nvPr/>
        </p:nvSpPr>
        <p:spPr>
          <a:xfrm>
            <a:off x="3813029" y="2186763"/>
            <a:ext cx="1772742" cy="3835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Projection</a:t>
            </a: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list</a:t>
            </a: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Exposed</a:t>
            </a: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associations</a:t>
            </a: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24" name="Rechteck: abgerundete Ecken 23">
            <a:extLst>
              <a:ext uri="{FF2B5EF4-FFF2-40B4-BE49-F238E27FC236}">
                <a16:creationId xmlns:a16="http://schemas.microsoft.com/office/drawing/2014/main" id="{FC1BC0CD-BA3F-2F22-9298-18B0483BE1A1}"/>
              </a:ext>
            </a:extLst>
          </p:cNvPr>
          <p:cNvSpPr/>
          <p:nvPr/>
        </p:nvSpPr>
        <p:spPr>
          <a:xfrm>
            <a:off x="3841784" y="3172040"/>
            <a:ext cx="1743987" cy="3078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rPr>
              <a:t>Data </a:t>
            </a:r>
            <a:r>
              <a:rPr kumimoji="0" lang="de-DE" sz="1200" b="0" i="0" u="none" strike="noStrike" kern="1200" cap="none" spc="0" normalizeH="0" baseline="0" noProof="0" dirty="0" err="1">
                <a:ln>
                  <a:noFill/>
                </a:ln>
                <a:solidFill>
                  <a:prstClr val="black"/>
                </a:solidFill>
                <a:effectLst/>
                <a:uLnTx/>
                <a:uFillTx/>
                <a:latin typeface="Aptos" panose="02110004020202020204"/>
                <a:ea typeface="+mn-ea"/>
                <a:cs typeface="+mn-cs"/>
              </a:rPr>
              <a:t>preview</a:t>
            </a:r>
            <a:endParaRPr kumimoji="0" lang="de-DE"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097" name="Grafik 4096">
            <a:extLst>
              <a:ext uri="{FF2B5EF4-FFF2-40B4-BE49-F238E27FC236}">
                <a16:creationId xmlns:a16="http://schemas.microsoft.com/office/drawing/2014/main" id="{AF1E9662-A4AF-A06D-431D-763BBE415DBC}"/>
              </a:ext>
            </a:extLst>
          </p:cNvPr>
          <p:cNvPicPr>
            <a:picLocks noChangeAspect="1"/>
          </p:cNvPicPr>
          <p:nvPr/>
        </p:nvPicPr>
        <p:blipFill>
          <a:blip r:embed="rId2"/>
          <a:stretch>
            <a:fillRect/>
          </a:stretch>
        </p:blipFill>
        <p:spPr>
          <a:xfrm>
            <a:off x="5668995" y="272030"/>
            <a:ext cx="6411028" cy="4639995"/>
          </a:xfrm>
          <a:prstGeom prst="rect">
            <a:avLst/>
          </a:prstGeom>
        </p:spPr>
      </p:pic>
      <p:cxnSp>
        <p:nvCxnSpPr>
          <p:cNvPr id="4100" name="Gerade Verbindung mit Pfeil 4099">
            <a:extLst>
              <a:ext uri="{FF2B5EF4-FFF2-40B4-BE49-F238E27FC236}">
                <a16:creationId xmlns:a16="http://schemas.microsoft.com/office/drawing/2014/main" id="{5BCB6426-EB90-911F-49CC-2A654297990A}"/>
              </a:ext>
            </a:extLst>
          </p:cNvPr>
          <p:cNvCxnSpPr>
            <a:stCxn id="24" idx="3"/>
          </p:cNvCxnSpPr>
          <p:nvPr/>
        </p:nvCxnSpPr>
        <p:spPr>
          <a:xfrm>
            <a:off x="5585771" y="3325985"/>
            <a:ext cx="2260652" cy="11763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02" name="Gerade Verbindung mit Pfeil 4101">
            <a:extLst>
              <a:ext uri="{FF2B5EF4-FFF2-40B4-BE49-F238E27FC236}">
                <a16:creationId xmlns:a16="http://schemas.microsoft.com/office/drawing/2014/main" id="{A8AF3D60-1B4E-1B9E-4495-111BF2702EF7}"/>
              </a:ext>
            </a:extLst>
          </p:cNvPr>
          <p:cNvCxnSpPr>
            <a:stCxn id="18" idx="3"/>
          </p:cNvCxnSpPr>
          <p:nvPr/>
        </p:nvCxnSpPr>
        <p:spPr>
          <a:xfrm flipV="1">
            <a:off x="5557018" y="984069"/>
            <a:ext cx="1636262" cy="574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04" name="Gerade Verbindung mit Pfeil 4103">
            <a:extLst>
              <a:ext uri="{FF2B5EF4-FFF2-40B4-BE49-F238E27FC236}">
                <a16:creationId xmlns:a16="http://schemas.microsoft.com/office/drawing/2014/main" id="{1388A3B6-8FB1-2F89-47C6-55B27E364768}"/>
              </a:ext>
            </a:extLst>
          </p:cNvPr>
          <p:cNvCxnSpPr>
            <a:stCxn id="20" idx="3"/>
          </p:cNvCxnSpPr>
          <p:nvPr/>
        </p:nvCxnSpPr>
        <p:spPr>
          <a:xfrm flipV="1">
            <a:off x="5557017" y="1380010"/>
            <a:ext cx="1827824" cy="234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06" name="Gerade Verbindung mit Pfeil 4105">
            <a:extLst>
              <a:ext uri="{FF2B5EF4-FFF2-40B4-BE49-F238E27FC236}">
                <a16:creationId xmlns:a16="http://schemas.microsoft.com/office/drawing/2014/main" id="{25CE0A42-2438-94F5-4931-62648719DB51}"/>
              </a:ext>
            </a:extLst>
          </p:cNvPr>
          <p:cNvCxnSpPr>
            <a:stCxn id="22" idx="3"/>
          </p:cNvCxnSpPr>
          <p:nvPr/>
        </p:nvCxnSpPr>
        <p:spPr>
          <a:xfrm>
            <a:off x="5557016" y="1954086"/>
            <a:ext cx="1827824" cy="386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08" name="Gerade Verbindung mit Pfeil 4107">
            <a:extLst>
              <a:ext uri="{FF2B5EF4-FFF2-40B4-BE49-F238E27FC236}">
                <a16:creationId xmlns:a16="http://schemas.microsoft.com/office/drawing/2014/main" id="{5D984354-E233-D555-8A45-1309763B1543}"/>
              </a:ext>
            </a:extLst>
          </p:cNvPr>
          <p:cNvCxnSpPr>
            <a:stCxn id="23" idx="3"/>
          </p:cNvCxnSpPr>
          <p:nvPr/>
        </p:nvCxnSpPr>
        <p:spPr>
          <a:xfrm>
            <a:off x="5585771" y="2378539"/>
            <a:ext cx="1799068" cy="672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5508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0328C78-DB08-E79E-B946-86723257ED5B}"/>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03 - Hands On</a:t>
            </a:r>
          </a:p>
        </p:txBody>
      </p:sp>
      <p:sp>
        <p:nvSpPr>
          <p:cNvPr id="3" name="Inhaltsplatzhalter 2">
            <a:extLst>
              <a:ext uri="{FF2B5EF4-FFF2-40B4-BE49-F238E27FC236}">
                <a16:creationId xmlns:a16="http://schemas.microsoft.com/office/drawing/2014/main" id="{D683759C-DED0-C10E-419B-B453C1A774C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kern="1200" dirty="0">
                <a:solidFill>
                  <a:schemeClr val="tx1"/>
                </a:solidFill>
                <a:latin typeface="+mn-lt"/>
                <a:ea typeface="+mn-ea"/>
                <a:cs typeface="+mn-cs"/>
              </a:rPr>
              <a:t>Create simple CDS Views</a:t>
            </a:r>
            <a:br>
              <a:rPr lang="en-US" kern="1200" dirty="0">
                <a:solidFill>
                  <a:schemeClr val="tx1"/>
                </a:solidFill>
                <a:latin typeface="+mn-lt"/>
                <a:ea typeface="+mn-ea"/>
                <a:cs typeface="+mn-cs"/>
              </a:rPr>
            </a:br>
            <a:r>
              <a:rPr lang="en-US" sz="1400" dirty="0"/>
              <a:t>Sample solution in the </a:t>
            </a:r>
            <a:r>
              <a:rPr lang="en-US" sz="1400" dirty="0" err="1"/>
              <a:t>Github</a:t>
            </a:r>
            <a:r>
              <a:rPr lang="en-US" sz="1400" dirty="0"/>
              <a:t> under: </a:t>
            </a:r>
            <a:r>
              <a:rPr lang="en-US" sz="1400" dirty="0" err="1">
                <a:hlinkClick r:id="rId3">
                  <a:extLst>
                    <a:ext uri="{A12FA001-AC4F-418D-AE19-62706E023703}">
                      <ahyp:hlinkClr xmlns:ahyp="http://schemas.microsoft.com/office/drawing/2018/hyperlinkcolor" val="tx"/>
                    </a:ext>
                  </a:extLst>
                </a:hlinkClick>
              </a:rPr>
              <a:t>Schulung</a:t>
            </a:r>
            <a:endParaRPr lang="en-US" sz="1400" dirty="0"/>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13265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platzhalter 6">
            <a:extLst>
              <a:ext uri="{FF2B5EF4-FFF2-40B4-BE49-F238E27FC236}">
                <a16:creationId xmlns:a16="http://schemas.microsoft.com/office/drawing/2014/main" id="{A0619938-6347-9BE4-E102-D010C7D00F96}"/>
              </a:ext>
            </a:extLst>
          </p:cNvPr>
          <p:cNvSpPr txBox="1">
            <a:spLocks/>
          </p:cNvSpPr>
          <p:nvPr/>
        </p:nvSpPr>
        <p:spPr>
          <a:xfrm>
            <a:off x="5144705" y="580883"/>
            <a:ext cx="6206047" cy="2430617"/>
          </a:xfrm>
          <a:prstGeom prst="rect">
            <a:avLst/>
          </a:prstGeom>
          <a:solidFill>
            <a:schemeClr val="accent1">
              <a:alpha val="26000"/>
            </a:schemeClr>
          </a:solidFill>
          <a:ln>
            <a:solidFill>
              <a:schemeClr val="accent1">
                <a:shade val="15000"/>
              </a:schemeClr>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D3D3106-6958-DB6B-2122-DC068C43447A}"/>
              </a:ext>
            </a:extLst>
          </p:cNvPr>
          <p:cNvSpPr>
            <a:spLocks noGrp="1"/>
          </p:cNvSpPr>
          <p:nvPr>
            <p:ph type="title"/>
          </p:nvPr>
        </p:nvSpPr>
        <p:spPr>
          <a:xfrm>
            <a:off x="466345" y="548640"/>
            <a:ext cx="4308773" cy="5431536"/>
          </a:xfrm>
        </p:spPr>
        <p:txBody>
          <a:bodyPr>
            <a:normAutofit/>
          </a:bodyPr>
          <a:lstStyle/>
          <a:p>
            <a:r>
              <a:rPr lang="de-DE" sz="5400" dirty="0"/>
              <a:t>Agenda</a:t>
            </a:r>
          </a:p>
        </p:txBody>
      </p:sp>
      <p:sp>
        <p:nvSpPr>
          <p:cNvPr id="1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4">
            <a:extLst>
              <a:ext uri="{FF2B5EF4-FFF2-40B4-BE49-F238E27FC236}">
                <a16:creationId xmlns:a16="http://schemas.microsoft.com/office/drawing/2014/main" id="{6A5F91F0-8EED-3ECD-B673-DF7F9C5D1BE4}"/>
              </a:ext>
            </a:extLst>
          </p:cNvPr>
          <p:cNvSpPr>
            <a:spLocks noGrp="1"/>
          </p:cNvSpPr>
          <p:nvPr>
            <p:ph idx="1"/>
          </p:nvPr>
        </p:nvSpPr>
        <p:spPr>
          <a:xfrm>
            <a:off x="5126417" y="580883"/>
            <a:ext cx="6224335" cy="5431536"/>
          </a:xfrm>
        </p:spPr>
        <p:txBody>
          <a:bodyPr anchor="ctr">
            <a:normAutofit/>
          </a:bodyPr>
          <a:lstStyle/>
          <a:p>
            <a:pPr marL="0" indent="0">
              <a:buNone/>
            </a:pPr>
            <a:r>
              <a:rPr lang="de-DE" sz="2200" dirty="0"/>
              <a:t>Day 1 – Modelling </a:t>
            </a:r>
            <a:r>
              <a:rPr lang="de-DE" sz="2200" dirty="0" err="1"/>
              <a:t>of</a:t>
            </a:r>
            <a:r>
              <a:rPr lang="de-DE" sz="2200" dirty="0"/>
              <a:t> CDS Views</a:t>
            </a:r>
          </a:p>
          <a:p>
            <a:pPr marL="914400" lvl="1" indent="-457200">
              <a:buAutoNum type="arabicPeriod"/>
            </a:pPr>
            <a:r>
              <a:rPr lang="de-DE" sz="1800" dirty="0" err="1"/>
              <a:t>Object</a:t>
            </a:r>
            <a:r>
              <a:rPr lang="de-DE" sz="1800" dirty="0"/>
              <a:t> </a:t>
            </a:r>
            <a:r>
              <a:rPr lang="de-DE" sz="1800" dirty="0" err="1"/>
              <a:t>oriented</a:t>
            </a:r>
            <a:r>
              <a:rPr lang="de-DE" sz="1800" dirty="0"/>
              <a:t> Model and Clean ABAP</a:t>
            </a:r>
          </a:p>
          <a:p>
            <a:pPr marL="914400" lvl="1" indent="-457200">
              <a:buAutoNum type="arabicPeriod"/>
            </a:pPr>
            <a:r>
              <a:rPr lang="de-DE" sz="1800" dirty="0"/>
              <a:t>Work </a:t>
            </a:r>
            <a:r>
              <a:rPr lang="de-DE" sz="1800" dirty="0" err="1"/>
              <a:t>with</a:t>
            </a:r>
            <a:r>
              <a:rPr lang="de-DE" sz="1800" dirty="0"/>
              <a:t> CDS Views</a:t>
            </a:r>
          </a:p>
          <a:p>
            <a:pPr marL="914400" lvl="1" indent="-457200">
              <a:buAutoNum type="arabicPeriod"/>
            </a:pPr>
            <a:r>
              <a:rPr lang="de-DE" sz="1800" dirty="0"/>
              <a:t>Implement </a:t>
            </a:r>
            <a:r>
              <a:rPr lang="de-DE" sz="1800" dirty="0" err="1"/>
              <a:t>data</a:t>
            </a:r>
            <a:r>
              <a:rPr lang="de-DE" sz="1800" dirty="0"/>
              <a:t> </a:t>
            </a:r>
            <a:r>
              <a:rPr lang="de-DE" sz="1800" dirty="0" err="1"/>
              <a:t>model</a:t>
            </a:r>
            <a:r>
              <a:rPr lang="de-DE" sz="1800" dirty="0"/>
              <a:t> on DB </a:t>
            </a:r>
            <a:r>
              <a:rPr lang="de-DE" sz="1800" dirty="0" err="1"/>
              <a:t>tables</a:t>
            </a:r>
            <a:endParaRPr lang="de-DE" sz="1800" dirty="0"/>
          </a:p>
          <a:p>
            <a:pPr marL="914400" lvl="1" indent="-457200">
              <a:buAutoNum type="arabicPeriod"/>
            </a:pPr>
            <a:r>
              <a:rPr lang="de-DE" sz="1800" dirty="0"/>
              <a:t>CDS View </a:t>
            </a:r>
            <a:r>
              <a:rPr lang="de-DE" sz="1800" dirty="0" err="1"/>
              <a:t>Entities</a:t>
            </a:r>
            <a:endParaRPr lang="de-DE" sz="1800" dirty="0"/>
          </a:p>
          <a:p>
            <a:pPr marL="914400" lvl="1" indent="-457200">
              <a:buAutoNum type="arabicPeriod"/>
            </a:pPr>
            <a:r>
              <a:rPr lang="de-DE" sz="1800" dirty="0"/>
              <a:t>Business Objects out </a:t>
            </a:r>
            <a:r>
              <a:rPr lang="de-DE" sz="1800" dirty="0" err="1"/>
              <a:t>of</a:t>
            </a:r>
            <a:r>
              <a:rPr lang="de-DE" sz="1800" dirty="0"/>
              <a:t> CDS View </a:t>
            </a:r>
            <a:r>
              <a:rPr lang="de-DE" sz="1800" dirty="0" err="1"/>
              <a:t>Entities</a:t>
            </a:r>
            <a:endParaRPr lang="de-DE" sz="1800" dirty="0"/>
          </a:p>
          <a:p>
            <a:pPr marL="914400" lvl="1" indent="-457200">
              <a:buAutoNum type="arabicPeriod"/>
            </a:pPr>
            <a:r>
              <a:rPr lang="de-DE" sz="1800" dirty="0"/>
              <a:t>CDS View </a:t>
            </a:r>
            <a:r>
              <a:rPr lang="de-DE" sz="1800" dirty="0" err="1"/>
              <a:t>Selections</a:t>
            </a:r>
            <a:r>
              <a:rPr lang="de-DE" sz="1800" dirty="0"/>
              <a:t> and SQL Features</a:t>
            </a:r>
          </a:p>
          <a:p>
            <a:pPr marL="457200" lvl="1" indent="0">
              <a:buNone/>
            </a:pPr>
            <a:endParaRPr lang="de-DE" sz="1800" dirty="0"/>
          </a:p>
          <a:p>
            <a:pPr marL="0" indent="0">
              <a:buNone/>
            </a:pPr>
            <a:r>
              <a:rPr lang="de-DE" sz="2200" dirty="0"/>
              <a:t>Day 2 – </a:t>
            </a:r>
            <a:r>
              <a:rPr lang="de-DE" sz="2200" dirty="0" err="1"/>
              <a:t>Extend</a:t>
            </a:r>
            <a:r>
              <a:rPr lang="de-DE" sz="2200" dirty="0"/>
              <a:t>, Project and </a:t>
            </a:r>
            <a:r>
              <a:rPr lang="de-DE" sz="2200" dirty="0" err="1"/>
              <a:t>consume</a:t>
            </a:r>
            <a:r>
              <a:rPr lang="de-DE" sz="2200" dirty="0"/>
              <a:t> CDS Views</a:t>
            </a:r>
          </a:p>
          <a:p>
            <a:pPr marL="914400" lvl="1" indent="-457200">
              <a:buAutoNum type="arabicPeriod"/>
            </a:pPr>
            <a:r>
              <a:rPr lang="de-DE" sz="1800" dirty="0" err="1"/>
              <a:t>Extend</a:t>
            </a:r>
            <a:r>
              <a:rPr lang="de-DE" sz="1800" dirty="0"/>
              <a:t> CDS Views</a:t>
            </a:r>
          </a:p>
          <a:p>
            <a:pPr marL="914400" lvl="1" indent="-457200">
              <a:buAutoNum type="arabicPeriod"/>
            </a:pPr>
            <a:r>
              <a:rPr lang="de-DE" sz="1800" dirty="0"/>
              <a:t>AMDP </a:t>
            </a:r>
            <a:r>
              <a:rPr lang="de-DE" sz="1800" dirty="0" err="1"/>
              <a:t>Functions</a:t>
            </a:r>
            <a:endParaRPr lang="de-DE" sz="1800" dirty="0"/>
          </a:p>
          <a:p>
            <a:pPr marL="914400" lvl="1" indent="-457200">
              <a:buAutoNum type="arabicPeriod"/>
            </a:pPr>
            <a:r>
              <a:rPr lang="de-DE" sz="1800" dirty="0"/>
              <a:t>Create and </a:t>
            </a:r>
            <a:r>
              <a:rPr lang="de-DE" sz="1800" dirty="0" err="1"/>
              <a:t>reference</a:t>
            </a:r>
            <a:r>
              <a:rPr lang="de-DE" sz="1800" dirty="0"/>
              <a:t> CDS Value </a:t>
            </a:r>
            <a:r>
              <a:rPr lang="de-DE" sz="1800" dirty="0" err="1"/>
              <a:t>help</a:t>
            </a:r>
            <a:endParaRPr lang="de-DE" sz="1800" dirty="0"/>
          </a:p>
          <a:p>
            <a:pPr marL="914400" lvl="1" indent="-457200">
              <a:buAutoNum type="arabicPeriod"/>
            </a:pPr>
            <a:r>
              <a:rPr lang="de-DE" sz="1800" dirty="0"/>
              <a:t>CDS Data Cubes und Analytical </a:t>
            </a:r>
            <a:r>
              <a:rPr lang="de-DE" sz="1800" dirty="0" err="1"/>
              <a:t>Queries</a:t>
            </a:r>
            <a:endParaRPr lang="de-DE" sz="1800" dirty="0"/>
          </a:p>
          <a:p>
            <a:pPr marL="914400" lvl="1" indent="-457200">
              <a:buAutoNum type="arabicPeriod"/>
            </a:pPr>
            <a:r>
              <a:rPr lang="de-DE" sz="1800" dirty="0" err="1"/>
              <a:t>Consume</a:t>
            </a:r>
            <a:r>
              <a:rPr lang="de-DE" sz="1800" dirty="0"/>
              <a:t> CDS Views (via </a:t>
            </a:r>
            <a:r>
              <a:rPr lang="de-DE" sz="1800" dirty="0" err="1"/>
              <a:t>OData</a:t>
            </a:r>
            <a:r>
              <a:rPr lang="de-DE" sz="1800" dirty="0"/>
              <a:t> Services, Web)</a:t>
            </a:r>
          </a:p>
          <a:p>
            <a:pPr marL="457200" indent="-457200">
              <a:buAutoNum type="arabicPeriod"/>
            </a:pPr>
            <a:endParaRPr lang="de-DE" sz="2200" dirty="0"/>
          </a:p>
        </p:txBody>
      </p:sp>
      <p:sp>
        <p:nvSpPr>
          <p:cNvPr id="3" name="Textplatzhalter 6">
            <a:extLst>
              <a:ext uri="{FF2B5EF4-FFF2-40B4-BE49-F238E27FC236}">
                <a16:creationId xmlns:a16="http://schemas.microsoft.com/office/drawing/2014/main" id="{796120AA-CD4E-8425-4336-A1BBF1CDBD71}"/>
              </a:ext>
            </a:extLst>
          </p:cNvPr>
          <p:cNvSpPr txBox="1">
            <a:spLocks/>
          </p:cNvSpPr>
          <p:nvPr/>
        </p:nvSpPr>
        <p:spPr>
          <a:xfrm>
            <a:off x="5027919" y="3156043"/>
            <a:ext cx="6224335" cy="2749832"/>
          </a:xfrm>
          <a:prstGeom prst="rect">
            <a:avLst/>
          </a:prstGeom>
          <a:solidFill>
            <a:schemeClr val="bg2">
              <a:alpha val="60000"/>
            </a:schemeClr>
          </a:solidFill>
          <a:ln>
            <a:no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9582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itel 3">
            <a:extLst>
              <a:ext uri="{FF2B5EF4-FFF2-40B4-BE49-F238E27FC236}">
                <a16:creationId xmlns:a16="http://schemas.microsoft.com/office/drawing/2014/main" id="{D5A20896-D624-B4C6-E2F8-8CD496C23041}"/>
              </a:ext>
            </a:extLst>
          </p:cNvPr>
          <p:cNvSpPr>
            <a:spLocks noGrp="1"/>
          </p:cNvSpPr>
          <p:nvPr>
            <p:ph type="title"/>
          </p:nvPr>
        </p:nvSpPr>
        <p:spPr>
          <a:xfrm>
            <a:off x="686834" y="1153572"/>
            <a:ext cx="3200400" cy="4461163"/>
          </a:xfrm>
        </p:spPr>
        <p:txBody>
          <a:bodyPr>
            <a:normAutofit/>
          </a:bodyPr>
          <a:lstStyle/>
          <a:p>
            <a:r>
              <a:rPr lang="de-DE" sz="4100" dirty="0" err="1">
                <a:solidFill>
                  <a:srgbClr val="FFFFFF"/>
                </a:solidFill>
              </a:rPr>
              <a:t>Difference</a:t>
            </a:r>
            <a:r>
              <a:rPr lang="de-DE" sz="4100" dirty="0">
                <a:solidFill>
                  <a:srgbClr val="FFFFFF"/>
                </a:solidFill>
              </a:rPr>
              <a:t> </a:t>
            </a:r>
            <a:r>
              <a:rPr lang="de-DE" sz="4100" dirty="0" err="1">
                <a:solidFill>
                  <a:srgbClr val="FFFFFF"/>
                </a:solidFill>
              </a:rPr>
              <a:t>between</a:t>
            </a:r>
            <a:r>
              <a:rPr lang="de-DE" sz="4100" dirty="0">
                <a:solidFill>
                  <a:srgbClr val="FFFFFF"/>
                </a:solidFill>
              </a:rPr>
              <a:t>  </a:t>
            </a:r>
            <a:r>
              <a:rPr lang="de-DE" sz="4100" dirty="0" err="1">
                <a:solidFill>
                  <a:srgbClr val="FFFFFF"/>
                </a:solidFill>
              </a:rPr>
              <a:t>Associations</a:t>
            </a:r>
            <a:r>
              <a:rPr lang="de-DE" sz="4100" dirty="0">
                <a:solidFill>
                  <a:srgbClr val="FFFFFF"/>
                </a:solidFill>
              </a:rPr>
              <a:t> and </a:t>
            </a:r>
            <a:r>
              <a:rPr lang="de-DE" sz="4100" dirty="0" err="1">
                <a:solidFill>
                  <a:srgbClr val="FFFFFF"/>
                </a:solidFill>
              </a:rPr>
              <a:t>Joins</a:t>
            </a:r>
            <a:endParaRPr lang="de-DE" sz="4100" dirty="0">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Inhaltsplatzhalter 4">
            <a:extLst>
              <a:ext uri="{FF2B5EF4-FFF2-40B4-BE49-F238E27FC236}">
                <a16:creationId xmlns:a16="http://schemas.microsoft.com/office/drawing/2014/main" id="{018A719B-493B-7558-D831-0BC3C9701462}"/>
              </a:ext>
            </a:extLst>
          </p:cNvPr>
          <p:cNvSpPr>
            <a:spLocks noGrp="1"/>
          </p:cNvSpPr>
          <p:nvPr>
            <p:ph idx="1"/>
          </p:nvPr>
        </p:nvSpPr>
        <p:spPr>
          <a:xfrm>
            <a:off x="4447308" y="591344"/>
            <a:ext cx="6906491" cy="5585619"/>
          </a:xfrm>
        </p:spPr>
        <p:txBody>
          <a:bodyPr anchor="ctr">
            <a:normAutofit/>
          </a:bodyPr>
          <a:lstStyle/>
          <a:p>
            <a:r>
              <a:rPr lang="en-US" dirty="0"/>
              <a:t>In CDS Views associations or joins can be used</a:t>
            </a:r>
          </a:p>
          <a:p>
            <a:r>
              <a:rPr lang="en-US" dirty="0"/>
              <a:t>Technically, both options are similar. The main difference is that the tables linked via the association are only selected if the caller (e.g. the SELECT statement in ABAP) wants at least one field from the related table.</a:t>
            </a:r>
          </a:p>
          <a:p>
            <a:r>
              <a:rPr lang="en-US" dirty="0"/>
              <a:t>Association is: </a:t>
            </a:r>
            <a:r>
              <a:rPr lang="de-DE" dirty="0"/>
              <a:t>„</a:t>
            </a:r>
            <a:r>
              <a:rPr lang="de-DE" dirty="0" err="1"/>
              <a:t>Join</a:t>
            </a:r>
            <a:r>
              <a:rPr lang="de-DE" dirty="0"/>
              <a:t> on </a:t>
            </a:r>
            <a:r>
              <a:rPr lang="de-DE" dirty="0" err="1"/>
              <a:t>demand</a:t>
            </a:r>
            <a:r>
              <a:rPr lang="de-DE" dirty="0"/>
              <a:t>“</a:t>
            </a:r>
          </a:p>
          <a:p>
            <a:pPr marL="0" indent="0">
              <a:buNone/>
            </a:pPr>
            <a:endParaRPr lang="de-DE" dirty="0"/>
          </a:p>
        </p:txBody>
      </p:sp>
    </p:spTree>
    <p:extLst>
      <p:ext uri="{BB962C8B-B14F-4D97-AF65-F5344CB8AC3E}">
        <p14:creationId xmlns:p14="http://schemas.microsoft.com/office/powerpoint/2010/main" val="4171748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dirty="0"/>
              <a:t>Associations</a:t>
            </a:r>
            <a:endParaRPr lang="en-US" sz="51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2">
            <a:extLst>
              <a:ext uri="{FF2B5EF4-FFF2-40B4-BE49-F238E27FC236}">
                <a16:creationId xmlns:a16="http://schemas.microsoft.com/office/drawing/2014/main" id="{A93AF6A7-F742-223F-A53D-7528F2DDF5F6}"/>
              </a:ext>
            </a:extLst>
          </p:cNvPr>
          <p:cNvSpPr txBox="1">
            <a:spLocks/>
          </p:cNvSpPr>
          <p:nvPr/>
        </p:nvSpPr>
        <p:spPr>
          <a:xfrm>
            <a:off x="838199" y="4983276"/>
            <a:ext cx="10512552" cy="1126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Define </a:t>
            </a:r>
            <a:r>
              <a:rPr lang="en-US" dirty="0">
                <a:solidFill>
                  <a:prstClr val="black"/>
                </a:solidFill>
                <a:latin typeface="Aptos" panose="02110004020202020204"/>
              </a:rPr>
              <a:t>from source to target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Consider cardinality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400" dirty="0">
                <a:solidFill>
                  <a:prstClr val="black"/>
                </a:solidFill>
                <a:latin typeface="Aptos" panose="02110004020202020204"/>
              </a:rPr>
              <a:t>Expose to consumers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7170" name="Picture 2">
            <a:extLst>
              <a:ext uri="{FF2B5EF4-FFF2-40B4-BE49-F238E27FC236}">
                <a16:creationId xmlns:a16="http://schemas.microsoft.com/office/drawing/2014/main" id="{4A4DB8FC-A4C1-CC10-2942-215DB93CE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714" y="83392"/>
            <a:ext cx="6777317" cy="28803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26C3F1C-CFE4-1EE5-3611-67B4F9CF9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222" y="194162"/>
            <a:ext cx="4918386" cy="22132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381D9C5-6CE2-FF0B-2803-A517C319F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769" y="3155481"/>
            <a:ext cx="5977839" cy="239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73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328C78-DB08-E79E-B946-86723257ED5B}"/>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04 - Hands On</a:t>
            </a:r>
          </a:p>
        </p:txBody>
      </p:sp>
      <p:sp>
        <p:nvSpPr>
          <p:cNvPr id="3" name="Inhaltsplatzhalter 2">
            <a:extLst>
              <a:ext uri="{FF2B5EF4-FFF2-40B4-BE49-F238E27FC236}">
                <a16:creationId xmlns:a16="http://schemas.microsoft.com/office/drawing/2014/main" id="{D683759C-DED0-C10E-419B-B453C1A774C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kern="1200" dirty="0">
                <a:solidFill>
                  <a:schemeClr val="tx1"/>
                </a:solidFill>
                <a:latin typeface="+mn-lt"/>
                <a:ea typeface="+mn-ea"/>
                <a:cs typeface="+mn-cs"/>
              </a:rPr>
              <a:t>Create associatio</a:t>
            </a:r>
            <a:r>
              <a:rPr lang="en-US" dirty="0">
                <a:solidFill>
                  <a:schemeClr val="tx1"/>
                </a:solidFill>
              </a:rPr>
              <a:t>ns </a:t>
            </a:r>
          </a:p>
          <a:p>
            <a:r>
              <a:rPr lang="en-US" sz="1400" dirty="0"/>
              <a:t>Sample solution in the </a:t>
            </a:r>
            <a:r>
              <a:rPr lang="en-US" sz="1400" dirty="0" err="1"/>
              <a:t>Github</a:t>
            </a:r>
            <a:r>
              <a:rPr lang="en-US" sz="1400" dirty="0"/>
              <a:t> under: </a:t>
            </a:r>
            <a:r>
              <a:rPr lang="en-US" sz="1400" dirty="0" err="1">
                <a:hlinkClick r:id="rId3">
                  <a:extLst>
                    <a:ext uri="{A12FA001-AC4F-418D-AE19-62706E023703}">
                      <ahyp:hlinkClr xmlns:ahyp="http://schemas.microsoft.com/office/drawing/2018/hyperlinkcolor" val="tx"/>
                    </a:ext>
                  </a:extLst>
                </a:hlinkClick>
              </a:rPr>
              <a:t>Schulung</a:t>
            </a:r>
            <a:endParaRPr lang="en-US" sz="1400" dirty="0"/>
          </a:p>
        </p:txBody>
      </p:sp>
    </p:spTree>
    <p:extLst>
      <p:ext uri="{BB962C8B-B14F-4D97-AF65-F5344CB8AC3E}">
        <p14:creationId xmlns:p14="http://schemas.microsoft.com/office/powerpoint/2010/main" val="3771740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9AB7C45-35E2-7AE1-208D-73529A6DC6B9}"/>
              </a:ext>
            </a:extLst>
          </p:cNvPr>
          <p:cNvSpPr>
            <a:spLocks noGrp="1"/>
          </p:cNvSpPr>
          <p:nvPr>
            <p:ph type="title"/>
          </p:nvPr>
        </p:nvSpPr>
        <p:spPr>
          <a:xfrm>
            <a:off x="686834" y="1153572"/>
            <a:ext cx="3200400" cy="4461163"/>
          </a:xfrm>
        </p:spPr>
        <p:txBody>
          <a:bodyPr>
            <a:normAutofit/>
          </a:bodyPr>
          <a:lstStyle/>
          <a:p>
            <a:r>
              <a:rPr lang="de-DE">
                <a:solidFill>
                  <a:srgbClr val="FFFFFF"/>
                </a:solidFill>
              </a:rPr>
              <a:t>Root entity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Textplatzhalter 2">
            <a:extLst>
              <a:ext uri="{FF2B5EF4-FFF2-40B4-BE49-F238E27FC236}">
                <a16:creationId xmlns:a16="http://schemas.microsoft.com/office/drawing/2014/main" id="{E9BB3323-A9E8-B647-75BE-1CF99A8E191B}"/>
              </a:ext>
            </a:extLst>
          </p:cNvPr>
          <p:cNvSpPr>
            <a:spLocks noGrp="1"/>
          </p:cNvSpPr>
          <p:nvPr>
            <p:ph idx="1"/>
          </p:nvPr>
        </p:nvSpPr>
        <p:spPr>
          <a:xfrm>
            <a:off x="4447308" y="591344"/>
            <a:ext cx="6906491" cy="5585619"/>
          </a:xfrm>
        </p:spPr>
        <p:txBody>
          <a:bodyPr anchor="ctr">
            <a:normAutofit/>
          </a:bodyPr>
          <a:lstStyle/>
          <a:p>
            <a:r>
              <a:rPr lang="en-US" dirty="0"/>
              <a:t>With a root view entity, we can now define each view entity as a possible Business Object (BO). </a:t>
            </a:r>
          </a:p>
          <a:p>
            <a:r>
              <a:rPr lang="en-US" dirty="0"/>
              <a:t>This BO can later be used in SAP RESTful application programming.</a:t>
            </a:r>
            <a:endParaRPr lang="de-DE" dirty="0"/>
          </a:p>
        </p:txBody>
      </p:sp>
    </p:spTree>
    <p:extLst>
      <p:ext uri="{BB962C8B-B14F-4D97-AF65-F5344CB8AC3E}">
        <p14:creationId xmlns:p14="http://schemas.microsoft.com/office/powerpoint/2010/main" val="4138680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0328C78-DB08-E79E-B946-86723257ED5B}"/>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05 - Hands On</a:t>
            </a:r>
          </a:p>
        </p:txBody>
      </p:sp>
      <p:sp>
        <p:nvSpPr>
          <p:cNvPr id="3" name="Inhaltsplatzhalter 2">
            <a:extLst>
              <a:ext uri="{FF2B5EF4-FFF2-40B4-BE49-F238E27FC236}">
                <a16:creationId xmlns:a16="http://schemas.microsoft.com/office/drawing/2014/main" id="{D683759C-DED0-C10E-419B-B453C1A774C8}"/>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kern="1200" dirty="0">
                <a:solidFill>
                  <a:schemeClr val="tx1"/>
                </a:solidFill>
                <a:latin typeface="+mn-lt"/>
                <a:ea typeface="+mn-ea"/>
                <a:cs typeface="+mn-cs"/>
              </a:rPr>
              <a:t>Root entity</a:t>
            </a:r>
            <a:br>
              <a:rPr lang="en-US" kern="1200" dirty="0">
                <a:solidFill>
                  <a:schemeClr val="tx1"/>
                </a:solidFill>
                <a:latin typeface="+mn-lt"/>
                <a:ea typeface="+mn-ea"/>
                <a:cs typeface="+mn-cs"/>
              </a:rPr>
            </a:br>
            <a:r>
              <a:rPr lang="en-US" sz="1400" dirty="0"/>
              <a:t>Sample solution in the </a:t>
            </a:r>
            <a:r>
              <a:rPr lang="en-US" sz="1400" dirty="0" err="1"/>
              <a:t>Github</a:t>
            </a:r>
            <a:r>
              <a:rPr lang="en-US" sz="1400" dirty="0"/>
              <a:t> under: </a:t>
            </a:r>
            <a:r>
              <a:rPr lang="en-US" sz="1400" dirty="0" err="1">
                <a:hlinkClick r:id="rId3">
                  <a:extLst>
                    <a:ext uri="{A12FA001-AC4F-418D-AE19-62706E023703}">
                      <ahyp:hlinkClr xmlns:ahyp="http://schemas.microsoft.com/office/drawing/2018/hyperlinkcolor" val="tx"/>
                    </a:ext>
                  </a:extLst>
                </a:hlinkClick>
              </a:rPr>
              <a:t>Schulung</a:t>
            </a:r>
            <a:endParaRPr lang="en-US" sz="1400" dirty="0"/>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2612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DAD7628-3384-EEBA-256A-11286EF2C107}"/>
              </a:ext>
            </a:extLst>
          </p:cNvPr>
          <p:cNvSpPr>
            <a:spLocks noGrp="1"/>
          </p:cNvSpPr>
          <p:nvPr>
            <p:ph type="title"/>
          </p:nvPr>
        </p:nvSpPr>
        <p:spPr>
          <a:xfrm>
            <a:off x="1171074" y="1396686"/>
            <a:ext cx="3240506" cy="4064628"/>
          </a:xfrm>
        </p:spPr>
        <p:txBody>
          <a:bodyPr>
            <a:normAutofit/>
          </a:bodyPr>
          <a:lstStyle/>
          <a:p>
            <a:r>
              <a:rPr lang="de-DE" dirty="0" err="1">
                <a:solidFill>
                  <a:srgbClr val="FFFFFF"/>
                </a:solidFill>
              </a:rPr>
              <a:t>Association</a:t>
            </a:r>
            <a:r>
              <a:rPr lang="de-DE" dirty="0">
                <a:solidFill>
                  <a:srgbClr val="FFFFFF"/>
                </a:solidFill>
              </a:rPr>
              <a:t> and </a:t>
            </a:r>
            <a:r>
              <a:rPr lang="de-DE" dirty="0" err="1">
                <a:solidFill>
                  <a:srgbClr val="FFFFFF"/>
                </a:solidFill>
              </a:rPr>
              <a:t>composition</a:t>
            </a:r>
            <a:endParaRPr lang="de-DE" dirty="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Inhaltsplatzhalter 2">
            <a:extLst>
              <a:ext uri="{FF2B5EF4-FFF2-40B4-BE49-F238E27FC236}">
                <a16:creationId xmlns:a16="http://schemas.microsoft.com/office/drawing/2014/main" id="{10431D98-B330-4808-1393-31D8E2BB83AE}"/>
              </a:ext>
            </a:extLst>
          </p:cNvPr>
          <p:cNvSpPr>
            <a:spLocks noGrp="1"/>
          </p:cNvSpPr>
          <p:nvPr>
            <p:ph idx="1"/>
          </p:nvPr>
        </p:nvSpPr>
        <p:spPr>
          <a:xfrm>
            <a:off x="5370153" y="1526033"/>
            <a:ext cx="5536397" cy="3935281"/>
          </a:xfrm>
        </p:spPr>
        <p:txBody>
          <a:bodyPr>
            <a:normAutofit/>
          </a:bodyPr>
          <a:lstStyle/>
          <a:p>
            <a:r>
              <a:rPr lang="en-US" sz="2200" dirty="0"/>
              <a:t>A CDS composition is a </a:t>
            </a:r>
            <a:r>
              <a:rPr lang="en-US" sz="2200" dirty="0" err="1"/>
              <a:t>specialised</a:t>
            </a:r>
            <a:r>
              <a:rPr lang="en-US" sz="2200" dirty="0"/>
              <a:t>/stricter form of CDS association that defines the CDS entity as the superordinate entity of the composition target. </a:t>
            </a:r>
          </a:p>
          <a:p>
            <a:r>
              <a:rPr lang="en-US" sz="2200" dirty="0"/>
              <a:t>The target entity of the composition is the subordinate entity and must define a TO-PARENT association to its superordinate entity.</a:t>
            </a:r>
          </a:p>
          <a:p>
            <a:r>
              <a:rPr lang="en-US" sz="2200" dirty="0"/>
              <a:t>Existential dependency, which is also important for us in the RAP context.</a:t>
            </a:r>
          </a:p>
          <a:p>
            <a:r>
              <a:rPr lang="en-US" sz="2200" dirty="0"/>
              <a:t>Parent-Child connection</a:t>
            </a:r>
            <a:endParaRPr lang="de-DE" sz="2200" dirty="0"/>
          </a:p>
        </p:txBody>
      </p:sp>
    </p:spTree>
    <p:extLst>
      <p:ext uri="{BB962C8B-B14F-4D97-AF65-F5344CB8AC3E}">
        <p14:creationId xmlns:p14="http://schemas.microsoft.com/office/powerpoint/2010/main" val="1561608953"/>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dirty="0"/>
              <a:t>Structure </a:t>
            </a:r>
            <a:br>
              <a:rPr lang="en-US" sz="5100" dirty="0"/>
            </a:br>
            <a:r>
              <a:rPr lang="en-US" sz="5100" dirty="0"/>
              <a:t>of a CDS root view entity</a:t>
            </a:r>
            <a:endParaRPr lang="en-US" sz="51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2">
            <a:extLst>
              <a:ext uri="{FF2B5EF4-FFF2-40B4-BE49-F238E27FC236}">
                <a16:creationId xmlns:a16="http://schemas.microsoft.com/office/drawing/2014/main" id="{A93AF6A7-F742-223F-A53D-7528F2DDF5F6}"/>
              </a:ext>
            </a:extLst>
          </p:cNvPr>
          <p:cNvSpPr txBox="1">
            <a:spLocks/>
          </p:cNvSpPr>
          <p:nvPr/>
        </p:nvSpPr>
        <p:spPr>
          <a:xfrm>
            <a:off x="838199" y="4983275"/>
            <a:ext cx="10752910" cy="1469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A CDS root view entity with a parent-child connection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600" dirty="0">
                <a:solidFill>
                  <a:prstClr val="black"/>
                </a:solidFill>
                <a:latin typeface="Aptos" panose="02110004020202020204"/>
              </a:rPr>
              <a:t>Parent child association is applied by using </a:t>
            </a:r>
          </a:p>
          <a:p>
            <a:pPr lvl="1">
              <a:spcBef>
                <a:spcPts val="1000"/>
              </a:spcBef>
            </a:pPr>
            <a:r>
              <a:rPr lang="en-US" sz="1600" dirty="0">
                <a:solidFill>
                  <a:prstClr val="black"/>
                </a:solidFill>
                <a:latin typeface="Aptos" panose="02110004020202020204"/>
              </a:rPr>
              <a:t>“composition [0..*] of” from parent to child</a:t>
            </a:r>
          </a:p>
          <a:p>
            <a:pPr lvl="1">
              <a:spcBef>
                <a:spcPts val="1000"/>
              </a:spcBef>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“Association to parent” from child to parent</a:t>
            </a:r>
          </a:p>
        </p:txBody>
      </p:sp>
      <p:pic>
        <p:nvPicPr>
          <p:cNvPr id="4" name="Grafik 3">
            <a:extLst>
              <a:ext uri="{FF2B5EF4-FFF2-40B4-BE49-F238E27FC236}">
                <a16:creationId xmlns:a16="http://schemas.microsoft.com/office/drawing/2014/main" id="{07DAD7E8-5BE8-D3FC-C1CB-DC3F0F0710C4}"/>
              </a:ext>
            </a:extLst>
          </p:cNvPr>
          <p:cNvPicPr>
            <a:picLocks noChangeAspect="1"/>
          </p:cNvPicPr>
          <p:nvPr/>
        </p:nvPicPr>
        <p:blipFill>
          <a:blip r:embed="rId2"/>
          <a:stretch>
            <a:fillRect/>
          </a:stretch>
        </p:blipFill>
        <p:spPr>
          <a:xfrm>
            <a:off x="4340430" y="1024477"/>
            <a:ext cx="7721831" cy="3573516"/>
          </a:xfrm>
          <a:prstGeom prst="rect">
            <a:avLst/>
          </a:prstGeom>
        </p:spPr>
      </p:pic>
    </p:spTree>
    <p:extLst>
      <p:ext uri="{BB962C8B-B14F-4D97-AF65-F5344CB8AC3E}">
        <p14:creationId xmlns:p14="http://schemas.microsoft.com/office/powerpoint/2010/main" val="852356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E0328C78-DB08-E79E-B946-86723257ED5B}"/>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06 - Hands On</a:t>
            </a:r>
          </a:p>
        </p:txBody>
      </p:sp>
      <p:sp>
        <p:nvSpPr>
          <p:cNvPr id="3" name="Inhaltsplatzhalter 2">
            <a:extLst>
              <a:ext uri="{FF2B5EF4-FFF2-40B4-BE49-F238E27FC236}">
                <a16:creationId xmlns:a16="http://schemas.microsoft.com/office/drawing/2014/main" id="{D683759C-DED0-C10E-419B-B453C1A774C8}"/>
              </a:ext>
            </a:extLst>
          </p:cNvPr>
          <p:cNvSpPr>
            <a:spLocks noGrp="1"/>
          </p:cNvSpPr>
          <p:nvPr>
            <p:ph type="body" idx="1"/>
          </p:nvPr>
        </p:nvSpPr>
        <p:spPr>
          <a:xfrm>
            <a:off x="838199" y="4983276"/>
            <a:ext cx="10512552" cy="1126680"/>
          </a:xfrm>
        </p:spPr>
        <p:txBody>
          <a:bodyPr vert="horz" lIns="91440" tIns="45720" rIns="91440" bIns="45720" rtlCol="0">
            <a:normAutofit fontScale="62500" lnSpcReduction="20000"/>
          </a:bodyPr>
          <a:lstStyle/>
          <a:p>
            <a:r>
              <a:rPr lang="en-US" dirty="0">
                <a:solidFill>
                  <a:schemeClr val="tx1"/>
                </a:solidFill>
              </a:rPr>
              <a:t>Create compositions to define Parent-&gt;Child relationships</a:t>
            </a:r>
          </a:p>
          <a:p>
            <a:r>
              <a:rPr lang="en-US" dirty="0">
                <a:solidFill>
                  <a:schemeClr val="tx1"/>
                </a:solidFill>
              </a:rPr>
              <a:t>“Composition [0..*] …” points from parent to child</a:t>
            </a:r>
          </a:p>
          <a:p>
            <a:r>
              <a:rPr lang="en-US" dirty="0">
                <a:solidFill>
                  <a:schemeClr val="tx1"/>
                </a:solidFill>
              </a:rPr>
              <a:t>“Association to parent..” points from child to parent</a:t>
            </a:r>
          </a:p>
          <a:p>
            <a:r>
              <a:rPr lang="en-US" sz="1400" dirty="0"/>
              <a:t>Sample solution in the </a:t>
            </a:r>
            <a:r>
              <a:rPr lang="en-US" sz="1400" dirty="0" err="1"/>
              <a:t>Github</a:t>
            </a:r>
            <a:r>
              <a:rPr lang="en-US" sz="1400" dirty="0"/>
              <a:t> under: </a:t>
            </a:r>
            <a:r>
              <a:rPr lang="en-US" sz="1400" dirty="0" err="1">
                <a:hlinkClick r:id="rId3">
                  <a:extLst>
                    <a:ext uri="{A12FA001-AC4F-418D-AE19-62706E023703}">
                      <ahyp:hlinkClr xmlns:ahyp="http://schemas.microsoft.com/office/drawing/2018/hyperlinkcolor" val="tx"/>
                    </a:ext>
                  </a:extLst>
                </a:hlinkClick>
              </a:rPr>
              <a:t>Schulung</a:t>
            </a:r>
            <a:endParaRPr lang="en-US" sz="1400" dirty="0"/>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93702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A0F77F70-24E1-AD32-36FF-A15CB479EB22}"/>
              </a:ext>
            </a:extLst>
          </p:cNvPr>
          <p:cNvSpPr>
            <a:spLocks noGrp="1"/>
          </p:cNvSpPr>
          <p:nvPr>
            <p:ph type="title"/>
          </p:nvPr>
        </p:nvSpPr>
        <p:spPr>
          <a:xfrm>
            <a:off x="841248" y="548640"/>
            <a:ext cx="3600860" cy="5431536"/>
          </a:xfrm>
        </p:spPr>
        <p:txBody>
          <a:bodyPr>
            <a:normAutofit/>
          </a:bodyPr>
          <a:lstStyle/>
          <a:p>
            <a:r>
              <a:rPr lang="de-DE" sz="5400" dirty="0"/>
              <a:t>Quiz</a:t>
            </a:r>
          </a:p>
        </p:txBody>
      </p:sp>
      <p:sp>
        <p:nvSpPr>
          <p:cNvPr id="1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33A1FCF9-CE4D-0C54-0B09-8F34BACD6713}"/>
              </a:ext>
            </a:extLst>
          </p:cNvPr>
          <p:cNvSpPr>
            <a:spLocks noGrp="1"/>
          </p:cNvSpPr>
          <p:nvPr>
            <p:ph idx="1"/>
          </p:nvPr>
        </p:nvSpPr>
        <p:spPr>
          <a:xfrm>
            <a:off x="5126418" y="552091"/>
            <a:ext cx="6224335" cy="5431536"/>
          </a:xfrm>
        </p:spPr>
        <p:txBody>
          <a:bodyPr anchor="ctr">
            <a:normAutofit/>
          </a:bodyPr>
          <a:lstStyle/>
          <a:p>
            <a:pPr marL="457200" indent="-457200">
              <a:buAutoNum type="arabicPeriod"/>
            </a:pPr>
            <a:r>
              <a:rPr lang="en-US" sz="2200" dirty="0"/>
              <a:t>What is an entity?</a:t>
            </a:r>
          </a:p>
          <a:p>
            <a:pPr marL="457200" indent="-457200">
              <a:buAutoNum type="arabicPeriod"/>
            </a:pPr>
            <a:r>
              <a:rPr lang="en-US" sz="2200" dirty="0"/>
              <a:t>What is a business object (BO)?</a:t>
            </a:r>
          </a:p>
          <a:p>
            <a:pPr marL="457200" indent="-457200">
              <a:buAutoNum type="arabicPeriod"/>
            </a:pPr>
            <a:r>
              <a:rPr lang="en-US" sz="2200" dirty="0"/>
              <a:t>What is the difference between a CDS view with ‘define view...’ and ‘define view entity...’.</a:t>
            </a:r>
          </a:p>
          <a:p>
            <a:pPr marL="457200" indent="-457200">
              <a:buAutoNum type="arabicPeriod"/>
            </a:pPr>
            <a:r>
              <a:rPr lang="en-US" sz="2200" dirty="0"/>
              <a:t>What are associations? Draw a comparison with a conventional join.</a:t>
            </a:r>
          </a:p>
          <a:p>
            <a:pPr marL="457200" indent="-457200">
              <a:buAutoNum type="arabicPeriod"/>
            </a:pPr>
            <a:r>
              <a:rPr lang="en-US" sz="2200" dirty="0"/>
              <a:t>What are compositions used for?</a:t>
            </a:r>
          </a:p>
          <a:p>
            <a:pPr marL="457200" indent="-457200">
              <a:buAutoNum type="arabicPeriod"/>
            </a:pPr>
            <a:r>
              <a:rPr lang="en-US" sz="2200" dirty="0"/>
              <a:t>Describe the basic structure of a CDS.</a:t>
            </a:r>
          </a:p>
          <a:p>
            <a:pPr marL="457200" indent="-457200">
              <a:buAutoNum type="arabicPeriod"/>
            </a:pPr>
            <a:r>
              <a:rPr lang="en-US" sz="2200" dirty="0"/>
              <a:t>What are annotations used for?</a:t>
            </a:r>
          </a:p>
        </p:txBody>
      </p:sp>
    </p:spTree>
    <p:extLst>
      <p:ext uri="{BB962C8B-B14F-4D97-AF65-F5344CB8AC3E}">
        <p14:creationId xmlns:p14="http://schemas.microsoft.com/office/powerpoint/2010/main" val="117242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24867-36F9-0F61-D7FA-5D7E344549F1}"/>
              </a:ext>
            </a:extLst>
          </p:cNvPr>
          <p:cNvSpPr>
            <a:spLocks noGrp="1"/>
          </p:cNvSpPr>
          <p:nvPr>
            <p:ph type="ctrTitle"/>
          </p:nvPr>
        </p:nvSpPr>
        <p:spPr>
          <a:xfrm>
            <a:off x="643468" y="643467"/>
            <a:ext cx="4620584" cy="4567137"/>
          </a:xfrm>
        </p:spPr>
        <p:txBody>
          <a:bodyPr>
            <a:normAutofit/>
          </a:bodyPr>
          <a:lstStyle/>
          <a:p>
            <a:pPr algn="l"/>
            <a:r>
              <a:rPr lang="de-DE" sz="4400" dirty="0"/>
              <a:t>SQL Features</a:t>
            </a:r>
          </a:p>
        </p:txBody>
      </p:sp>
      <p:sp>
        <p:nvSpPr>
          <p:cNvPr id="3" name="Untertitel 2">
            <a:extLst>
              <a:ext uri="{FF2B5EF4-FFF2-40B4-BE49-F238E27FC236}">
                <a16:creationId xmlns:a16="http://schemas.microsoft.com/office/drawing/2014/main" id="{B2AC74AD-386B-54E2-7A7C-96B10A166B3F}"/>
              </a:ext>
            </a:extLst>
          </p:cNvPr>
          <p:cNvSpPr>
            <a:spLocks noGrp="1"/>
          </p:cNvSpPr>
          <p:nvPr>
            <p:ph type="subTitle" idx="1"/>
          </p:nvPr>
        </p:nvSpPr>
        <p:spPr>
          <a:xfrm>
            <a:off x="643467" y="5277683"/>
            <a:ext cx="4921310" cy="1166659"/>
          </a:xfrm>
        </p:spPr>
        <p:txBody>
          <a:bodyPr>
            <a:normAutofit/>
          </a:bodyPr>
          <a:lstStyle/>
          <a:p>
            <a:pPr algn="l"/>
            <a:r>
              <a:rPr lang="de-DE" dirty="0" err="1"/>
              <a:t>Practical</a:t>
            </a:r>
            <a:r>
              <a:rPr lang="de-DE" dirty="0"/>
              <a:t> </a:t>
            </a:r>
            <a:r>
              <a:rPr lang="de-DE" dirty="0" err="1"/>
              <a:t>exercises</a:t>
            </a:r>
            <a:r>
              <a:rPr lang="de-DE" dirty="0"/>
              <a:t> </a:t>
            </a:r>
            <a:r>
              <a:rPr lang="de-DE" dirty="0" err="1"/>
              <a:t>to</a:t>
            </a:r>
            <a:r>
              <a:rPr lang="de-DE" dirty="0"/>
              <a:t> </a:t>
            </a:r>
            <a:r>
              <a:rPr lang="de-DE" dirty="0" err="1"/>
              <a:t>show</a:t>
            </a:r>
            <a:r>
              <a:rPr lang="de-DE" dirty="0"/>
              <a:t> </a:t>
            </a:r>
            <a:r>
              <a:rPr lang="de-DE" dirty="0" err="1"/>
              <a:t>the</a:t>
            </a:r>
            <a:r>
              <a:rPr lang="de-DE" dirty="0"/>
              <a:t> SQL </a:t>
            </a:r>
            <a:r>
              <a:rPr lang="de-DE" dirty="0" err="1"/>
              <a:t>features</a:t>
            </a:r>
            <a:r>
              <a:rPr lang="de-DE" dirty="0"/>
              <a:t> </a:t>
            </a:r>
            <a:r>
              <a:rPr lang="de-DE" dirty="0" err="1"/>
              <a:t>of</a:t>
            </a:r>
            <a:r>
              <a:rPr lang="de-DE" dirty="0"/>
              <a:t> CDS </a:t>
            </a:r>
            <a:r>
              <a:rPr lang="de-DE" dirty="0" err="1"/>
              <a:t>views</a:t>
            </a:r>
            <a:r>
              <a:rPr lang="de-DE" dirty="0"/>
              <a:t> and </a:t>
            </a:r>
            <a:r>
              <a:rPr lang="de-DE" dirty="0" err="1"/>
              <a:t>how</a:t>
            </a:r>
            <a:r>
              <a:rPr lang="de-DE" dirty="0"/>
              <a:t> </a:t>
            </a:r>
            <a:r>
              <a:rPr lang="de-DE" dirty="0" err="1"/>
              <a:t>to</a:t>
            </a:r>
            <a:r>
              <a:rPr lang="de-DE" dirty="0"/>
              <a:t> </a:t>
            </a:r>
            <a:r>
              <a:rPr lang="de-DE" dirty="0" err="1"/>
              <a:t>access</a:t>
            </a:r>
            <a:r>
              <a:rPr lang="de-DE" dirty="0"/>
              <a:t> </a:t>
            </a:r>
            <a:r>
              <a:rPr lang="de-DE" dirty="0" err="1"/>
              <a:t>them</a:t>
            </a:r>
            <a:r>
              <a:rPr lang="de-DE" dirty="0"/>
              <a:t> from ABAP </a:t>
            </a:r>
            <a:r>
              <a:rPr lang="de-DE" dirty="0" err="1"/>
              <a:t>reports</a:t>
            </a:r>
            <a:endParaRPr lang="de-DE" dirty="0"/>
          </a:p>
        </p:txBody>
      </p:sp>
      <p:pic>
        <p:nvPicPr>
          <p:cNvPr id="115" name="Picture 4">
            <a:extLst>
              <a:ext uri="{FF2B5EF4-FFF2-40B4-BE49-F238E27FC236}">
                <a16:creationId xmlns:a16="http://schemas.microsoft.com/office/drawing/2014/main" id="{3D82A014-FE84-D8E4-DD05-A62EF20C7388}"/>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78207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EA24867-36F9-0F61-D7FA-5D7E344549F1}"/>
              </a:ext>
            </a:extLst>
          </p:cNvPr>
          <p:cNvSpPr>
            <a:spLocks noGrp="1"/>
          </p:cNvSpPr>
          <p:nvPr>
            <p:ph type="ctrTitle"/>
          </p:nvPr>
        </p:nvSpPr>
        <p:spPr>
          <a:xfrm>
            <a:off x="643468" y="643467"/>
            <a:ext cx="4620584" cy="4567137"/>
          </a:xfrm>
        </p:spPr>
        <p:txBody>
          <a:bodyPr>
            <a:normAutofit/>
          </a:bodyPr>
          <a:lstStyle/>
          <a:p>
            <a:pPr algn="l"/>
            <a:r>
              <a:rPr lang="de-DE" sz="4400" dirty="0" err="1"/>
              <a:t>Introduction</a:t>
            </a:r>
            <a:endParaRPr lang="de-DE" sz="4400" dirty="0"/>
          </a:p>
        </p:txBody>
      </p:sp>
      <p:sp>
        <p:nvSpPr>
          <p:cNvPr id="3" name="Untertitel 2">
            <a:extLst>
              <a:ext uri="{FF2B5EF4-FFF2-40B4-BE49-F238E27FC236}">
                <a16:creationId xmlns:a16="http://schemas.microsoft.com/office/drawing/2014/main" id="{B2AC74AD-386B-54E2-7A7C-96B10A166B3F}"/>
              </a:ext>
            </a:extLst>
          </p:cNvPr>
          <p:cNvSpPr>
            <a:spLocks noGrp="1"/>
          </p:cNvSpPr>
          <p:nvPr>
            <p:ph type="subTitle" idx="1"/>
          </p:nvPr>
        </p:nvSpPr>
        <p:spPr>
          <a:xfrm>
            <a:off x="643467" y="5277684"/>
            <a:ext cx="4620584" cy="775494"/>
          </a:xfrm>
        </p:spPr>
        <p:txBody>
          <a:bodyPr>
            <a:normAutofit/>
          </a:bodyPr>
          <a:lstStyle/>
          <a:p>
            <a:pPr algn="l"/>
            <a:r>
              <a:rPr lang="de-DE" dirty="0"/>
              <a:t>Explanation </a:t>
            </a:r>
            <a:r>
              <a:rPr lang="de-DE" dirty="0" err="1"/>
              <a:t>of</a:t>
            </a:r>
            <a:r>
              <a:rPr lang="de-DE" dirty="0"/>
              <a:t> </a:t>
            </a:r>
            <a:r>
              <a:rPr lang="de-DE" dirty="0" err="1"/>
              <a:t>the</a:t>
            </a:r>
            <a:r>
              <a:rPr lang="de-DE" dirty="0"/>
              <a:t> </a:t>
            </a:r>
            <a:r>
              <a:rPr lang="de-DE" dirty="0" err="1"/>
              <a:t>object-oriented</a:t>
            </a:r>
            <a:r>
              <a:rPr lang="de-DE" dirty="0"/>
              <a:t> </a:t>
            </a:r>
            <a:r>
              <a:rPr lang="de-DE" dirty="0" err="1"/>
              <a:t>model</a:t>
            </a:r>
            <a:endParaRPr lang="de-DE" dirty="0"/>
          </a:p>
        </p:txBody>
      </p:sp>
      <p:pic>
        <p:nvPicPr>
          <p:cNvPr id="115" name="Picture 4">
            <a:extLst>
              <a:ext uri="{FF2B5EF4-FFF2-40B4-BE49-F238E27FC236}">
                <a16:creationId xmlns:a16="http://schemas.microsoft.com/office/drawing/2014/main" id="{3D82A014-FE84-D8E4-DD05-A62EF20C7388}"/>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75680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1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B623371A-5443-9060-2965-0498A3BDBD55}"/>
              </a:ext>
            </a:extLst>
          </p:cNvPr>
          <p:cNvSpPr>
            <a:spLocks noGrp="1"/>
          </p:cNvSpPr>
          <p:nvPr>
            <p:ph type="title"/>
          </p:nvPr>
        </p:nvSpPr>
        <p:spPr>
          <a:xfrm>
            <a:off x="841248" y="548640"/>
            <a:ext cx="3600860" cy="5431536"/>
          </a:xfrm>
        </p:spPr>
        <p:txBody>
          <a:bodyPr>
            <a:normAutofit/>
          </a:bodyPr>
          <a:lstStyle/>
          <a:p>
            <a:r>
              <a:rPr lang="de-DE" sz="5400" dirty="0"/>
              <a:t>SQL Features  </a:t>
            </a:r>
            <a:br>
              <a:rPr lang="de-DE" sz="5400" dirty="0"/>
            </a:br>
            <a:r>
              <a:rPr lang="de-DE" sz="3600" dirty="0"/>
              <a:t>Topics </a:t>
            </a:r>
            <a:r>
              <a:rPr lang="de-DE" sz="3600" dirty="0" err="1"/>
              <a:t>of</a:t>
            </a:r>
            <a:r>
              <a:rPr lang="de-DE" sz="3600" dirty="0"/>
              <a:t> </a:t>
            </a:r>
            <a:r>
              <a:rPr lang="de-DE" sz="3600" dirty="0" err="1"/>
              <a:t>the</a:t>
            </a:r>
            <a:r>
              <a:rPr lang="de-DE" sz="3600" dirty="0"/>
              <a:t> </a:t>
            </a:r>
            <a:r>
              <a:rPr lang="de-DE" sz="3600" dirty="0" err="1"/>
              <a:t>exercises</a:t>
            </a:r>
            <a:endParaRPr lang="de-DE" sz="3600" dirty="0"/>
          </a:p>
        </p:txBody>
      </p:sp>
      <p:sp>
        <p:nvSpPr>
          <p:cNvPr id="8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platzhalter 5">
            <a:extLst>
              <a:ext uri="{FF2B5EF4-FFF2-40B4-BE49-F238E27FC236}">
                <a16:creationId xmlns:a16="http://schemas.microsoft.com/office/drawing/2014/main" id="{C021BED1-6803-C89B-A9F6-8B50A5545412}"/>
              </a:ext>
            </a:extLst>
          </p:cNvPr>
          <p:cNvSpPr>
            <a:spLocks noGrp="1"/>
          </p:cNvSpPr>
          <p:nvPr>
            <p:ph idx="1"/>
          </p:nvPr>
        </p:nvSpPr>
        <p:spPr>
          <a:xfrm>
            <a:off x="5126418" y="552091"/>
            <a:ext cx="6224335" cy="5431536"/>
          </a:xfrm>
        </p:spPr>
        <p:txBody>
          <a:bodyPr anchor="ctr">
            <a:normAutofit/>
          </a:bodyPr>
          <a:lstStyle/>
          <a:p>
            <a:r>
              <a:rPr lang="de-DE" sz="2000" dirty="0"/>
              <a:t>Syntax </a:t>
            </a:r>
            <a:r>
              <a:rPr lang="de-DE" sz="2000" dirty="0" err="1"/>
              <a:t>overview</a:t>
            </a:r>
            <a:endParaRPr lang="de-DE" sz="2000" dirty="0"/>
          </a:p>
          <a:p>
            <a:r>
              <a:rPr lang="de-DE" sz="2000" dirty="0"/>
              <a:t>Key </a:t>
            </a:r>
            <a:r>
              <a:rPr lang="de-DE" sz="2000" dirty="0" err="1"/>
              <a:t>fields</a:t>
            </a:r>
            <a:endParaRPr lang="de-DE" sz="2000" dirty="0"/>
          </a:p>
          <a:p>
            <a:r>
              <a:rPr lang="de-DE" sz="2000" dirty="0"/>
              <a:t>Cast</a:t>
            </a:r>
          </a:p>
          <a:p>
            <a:r>
              <a:rPr lang="de-DE" sz="2000" dirty="0"/>
              <a:t>Case</a:t>
            </a:r>
          </a:p>
          <a:p>
            <a:r>
              <a:rPr lang="de-DE" sz="2000" dirty="0"/>
              <a:t>Session variables</a:t>
            </a:r>
          </a:p>
          <a:p>
            <a:r>
              <a:rPr lang="de-DE" sz="2000" dirty="0"/>
              <a:t>Client Handling</a:t>
            </a:r>
          </a:p>
          <a:p>
            <a:r>
              <a:rPr lang="de-DE" sz="2000" dirty="0"/>
              <a:t>Union Views</a:t>
            </a:r>
          </a:p>
          <a:p>
            <a:r>
              <a:rPr lang="de-DE" sz="2000" dirty="0" err="1"/>
              <a:t>Joins</a:t>
            </a:r>
            <a:endParaRPr lang="de-DE" sz="2000" dirty="0"/>
          </a:p>
          <a:p>
            <a:r>
              <a:rPr lang="de-DE" sz="2000" dirty="0"/>
              <a:t>Aggregation</a:t>
            </a:r>
          </a:p>
          <a:p>
            <a:r>
              <a:rPr lang="de-DE" sz="2000" dirty="0" err="1"/>
              <a:t>Associations</a:t>
            </a:r>
            <a:endParaRPr lang="de-DE" sz="2000" dirty="0"/>
          </a:p>
          <a:p>
            <a:pPr marL="0" indent="0">
              <a:buNone/>
            </a:pPr>
            <a:endParaRPr lang="de-DE" sz="2000" dirty="0"/>
          </a:p>
          <a:p>
            <a:pPr marL="0" indent="0">
              <a:buNone/>
            </a:pPr>
            <a:r>
              <a:rPr lang="en-US" sz="1400" dirty="0" err="1">
                <a:solidFill>
                  <a:schemeClr val="tx1">
                    <a:tint val="82000"/>
                  </a:schemeClr>
                </a:solidFill>
              </a:rPr>
              <a:t>Sourcecode</a:t>
            </a:r>
            <a:r>
              <a:rPr lang="en-US" sz="1400" dirty="0">
                <a:solidFill>
                  <a:schemeClr val="tx1">
                    <a:tint val="82000"/>
                  </a:schemeClr>
                </a:solidFill>
              </a:rPr>
              <a:t> in the </a:t>
            </a:r>
            <a:r>
              <a:rPr lang="en-US" sz="1400" dirty="0" err="1">
                <a:solidFill>
                  <a:schemeClr val="tx1">
                    <a:tint val="82000"/>
                  </a:schemeClr>
                </a:solidFill>
              </a:rPr>
              <a:t>Github</a:t>
            </a:r>
            <a:r>
              <a:rPr lang="en-US" sz="1400" dirty="0">
                <a:solidFill>
                  <a:schemeClr val="tx1">
                    <a:tint val="82000"/>
                  </a:schemeClr>
                </a:solidFill>
              </a:rPr>
              <a:t> under: </a:t>
            </a:r>
            <a:r>
              <a:rPr lang="en-US" sz="1400" dirty="0" err="1">
                <a:solidFill>
                  <a:schemeClr val="tx1">
                    <a:tint val="82000"/>
                  </a:schemeClr>
                </a:solidFill>
                <a:hlinkClick r:id="rId3">
                  <a:extLst>
                    <a:ext uri="{A12FA001-AC4F-418D-AE19-62706E023703}">
                      <ahyp:hlinkClr xmlns:ahyp="http://schemas.microsoft.com/office/drawing/2018/hyperlinkcolor" val="tx"/>
                    </a:ext>
                  </a:extLst>
                </a:hlinkClick>
              </a:rPr>
              <a:t>Schulung</a:t>
            </a:r>
            <a:endParaRPr lang="de-DE" sz="1400" dirty="0">
              <a:solidFill>
                <a:schemeClr val="tx1">
                  <a:tint val="82000"/>
                </a:schemeClr>
              </a:solidFill>
            </a:endParaRPr>
          </a:p>
        </p:txBody>
      </p:sp>
    </p:spTree>
    <p:extLst>
      <p:ext uri="{BB962C8B-B14F-4D97-AF65-F5344CB8AC3E}">
        <p14:creationId xmlns:p14="http://schemas.microsoft.com/office/powerpoint/2010/main" val="3566649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417728B-FC25-15D6-7ABD-1BF910C4F422}"/>
              </a:ext>
            </a:extLst>
          </p:cNvPr>
          <p:cNvSpPr>
            <a:spLocks noGrp="1"/>
          </p:cNvSpPr>
          <p:nvPr>
            <p:ph type="title"/>
          </p:nvPr>
        </p:nvSpPr>
        <p:spPr>
          <a:xfrm>
            <a:off x="630936" y="502920"/>
            <a:ext cx="3612674" cy="1463040"/>
          </a:xfrm>
        </p:spPr>
        <p:txBody>
          <a:bodyPr vert="horz" lIns="91440" tIns="45720" rIns="91440" bIns="45720" rtlCol="0" anchor="ctr">
            <a:normAutofit/>
          </a:bodyPr>
          <a:lstStyle/>
          <a:p>
            <a:r>
              <a:rPr lang="en-US" sz="4800" kern="1200" dirty="0">
                <a:solidFill>
                  <a:schemeClr val="tx1"/>
                </a:solidFill>
                <a:latin typeface="+mj-lt"/>
                <a:ea typeface="+mj-ea"/>
                <a:cs typeface="+mj-cs"/>
              </a:rPr>
              <a:t>07 - Hands on</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7ADEA24F-F939-2467-4F28-18BB5AFA27F4}"/>
              </a:ext>
            </a:extLst>
          </p:cNvPr>
          <p:cNvSpPr>
            <a:spLocks noGrp="1"/>
          </p:cNvSpPr>
          <p:nvPr>
            <p:ph sz="half" idx="1"/>
          </p:nvPr>
        </p:nvSpPr>
        <p:spPr>
          <a:xfrm>
            <a:off x="4654295" y="502920"/>
            <a:ext cx="6894576" cy="1463040"/>
          </a:xfrm>
        </p:spPr>
        <p:txBody>
          <a:bodyPr vert="horz" lIns="91440" tIns="45720" rIns="91440" bIns="45720" rtlCol="0" anchor="ctr">
            <a:normAutofit lnSpcReduction="10000"/>
          </a:bodyPr>
          <a:lstStyle/>
          <a:p>
            <a:pPr marL="457200" indent="-457200">
              <a:buAutoNum type="arabicPeriod"/>
            </a:pPr>
            <a:r>
              <a:rPr lang="en-US" sz="2200" dirty="0"/>
              <a:t>Test, whether cross-client selections on CDS views are also possible.</a:t>
            </a:r>
          </a:p>
          <a:p>
            <a:pPr marL="457200" indent="-457200">
              <a:buAutoNum type="arabicPeriod"/>
            </a:pPr>
            <a:r>
              <a:rPr lang="en-US" sz="2200" dirty="0"/>
              <a:t>Create an ABAP report for this purpose.</a:t>
            </a:r>
          </a:p>
          <a:p>
            <a:pPr marL="457200" indent="-457200">
              <a:buAutoNum type="arabicPeriod"/>
            </a:pPr>
            <a:r>
              <a:rPr lang="en-US" sz="2200" dirty="0"/>
              <a:t>Use a CDS you have created.</a:t>
            </a:r>
          </a:p>
        </p:txBody>
      </p:sp>
      <p:pic>
        <p:nvPicPr>
          <p:cNvPr id="5" name="Inhaltsplatzhalter 4">
            <a:extLst>
              <a:ext uri="{FF2B5EF4-FFF2-40B4-BE49-F238E27FC236}">
                <a16:creationId xmlns:a16="http://schemas.microsoft.com/office/drawing/2014/main" id="{70AE1321-B2E4-5947-EC29-B1151EA3B9C5}"/>
              </a:ext>
            </a:extLst>
          </p:cNvPr>
          <p:cNvPicPr>
            <a:picLocks noGrp="1" noChangeAspect="1"/>
          </p:cNvPicPr>
          <p:nvPr>
            <p:ph sz="half" idx="2"/>
          </p:nvPr>
        </p:nvPicPr>
        <p:blipFill>
          <a:blip r:embed="rId3"/>
          <a:stretch>
            <a:fillRect/>
          </a:stretch>
        </p:blipFill>
        <p:spPr>
          <a:xfrm>
            <a:off x="630936" y="3124230"/>
            <a:ext cx="10917936" cy="2292764"/>
          </a:xfrm>
          <a:prstGeom prst="rect">
            <a:avLst/>
          </a:prstGeom>
        </p:spPr>
      </p:pic>
    </p:spTree>
    <p:extLst>
      <p:ext uri="{BB962C8B-B14F-4D97-AF65-F5344CB8AC3E}">
        <p14:creationId xmlns:p14="http://schemas.microsoft.com/office/powerpoint/2010/main" val="3643573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1" y="639193"/>
            <a:ext cx="6096215" cy="3573516"/>
          </a:xfrm>
        </p:spPr>
        <p:txBody>
          <a:bodyPr vert="horz" lIns="91440" tIns="45720" rIns="91440" bIns="45720" rtlCol="0" anchor="b">
            <a:normAutofit/>
          </a:bodyPr>
          <a:lstStyle/>
          <a:p>
            <a:r>
              <a:rPr lang="en-US" sz="5100" dirty="0"/>
              <a:t>Accessing CDS Associations from ABAP</a:t>
            </a:r>
            <a:endParaRPr lang="en-US" sz="51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2">
            <a:extLst>
              <a:ext uri="{FF2B5EF4-FFF2-40B4-BE49-F238E27FC236}">
                <a16:creationId xmlns:a16="http://schemas.microsoft.com/office/drawing/2014/main" id="{A93AF6A7-F742-223F-A53D-7528F2DDF5F6}"/>
              </a:ext>
            </a:extLst>
          </p:cNvPr>
          <p:cNvSpPr txBox="1">
            <a:spLocks/>
          </p:cNvSpPr>
          <p:nvPr/>
        </p:nvSpPr>
        <p:spPr>
          <a:xfrm>
            <a:off x="838199" y="4983276"/>
            <a:ext cx="10512552" cy="1126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Using Path expressions in ABAP SQL with a backslash</a:t>
            </a:r>
          </a:p>
        </p:txBody>
      </p:sp>
      <p:pic>
        <p:nvPicPr>
          <p:cNvPr id="8194" name="Picture 2">
            <a:extLst>
              <a:ext uri="{FF2B5EF4-FFF2-40B4-BE49-F238E27FC236}">
                <a16:creationId xmlns:a16="http://schemas.microsoft.com/office/drawing/2014/main" id="{2DD2E571-908E-F047-74C1-A13F2DF86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495" y="312149"/>
            <a:ext cx="6394930" cy="148715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DE57F0AA-3944-099F-ACD9-E79ACEFE5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856" y="2472441"/>
            <a:ext cx="6091731" cy="1740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25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D3D3106-6958-DB6B-2122-DC068C43447A}"/>
              </a:ext>
            </a:extLst>
          </p:cNvPr>
          <p:cNvSpPr>
            <a:spLocks noGrp="1"/>
          </p:cNvSpPr>
          <p:nvPr>
            <p:ph type="title"/>
          </p:nvPr>
        </p:nvSpPr>
        <p:spPr>
          <a:xfrm>
            <a:off x="466345" y="548640"/>
            <a:ext cx="4308773" cy="5431536"/>
          </a:xfrm>
        </p:spPr>
        <p:txBody>
          <a:bodyPr>
            <a:normAutofit/>
          </a:bodyPr>
          <a:lstStyle/>
          <a:p>
            <a:r>
              <a:rPr lang="de-DE" sz="5400" dirty="0"/>
              <a:t>08 - Hands on</a:t>
            </a:r>
          </a:p>
        </p:txBody>
      </p:sp>
      <p:sp>
        <p:nvSpPr>
          <p:cNvPr id="1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4">
            <a:extLst>
              <a:ext uri="{FF2B5EF4-FFF2-40B4-BE49-F238E27FC236}">
                <a16:creationId xmlns:a16="http://schemas.microsoft.com/office/drawing/2014/main" id="{6A5F91F0-8EED-3ECD-B673-DF7F9C5D1BE4}"/>
              </a:ext>
            </a:extLst>
          </p:cNvPr>
          <p:cNvSpPr>
            <a:spLocks noGrp="1"/>
          </p:cNvSpPr>
          <p:nvPr>
            <p:ph idx="1"/>
          </p:nvPr>
        </p:nvSpPr>
        <p:spPr>
          <a:xfrm>
            <a:off x="5126418" y="552091"/>
            <a:ext cx="6224335" cy="5431536"/>
          </a:xfrm>
        </p:spPr>
        <p:txBody>
          <a:bodyPr anchor="ctr">
            <a:normAutofit/>
          </a:bodyPr>
          <a:lstStyle/>
          <a:p>
            <a:pPr marL="457200" indent="-457200">
              <a:buAutoNum type="arabicPeriod"/>
            </a:pPr>
            <a:r>
              <a:rPr lang="en-US" sz="2200" dirty="0"/>
              <a:t>Write an ABAP report with a select that shows values from the CDS Sales Order Item and the CDS Product header</a:t>
            </a:r>
            <a:endParaRPr lang="de-DE" sz="2200" dirty="0"/>
          </a:p>
        </p:txBody>
      </p:sp>
    </p:spTree>
    <p:extLst>
      <p:ext uri="{BB962C8B-B14F-4D97-AF65-F5344CB8AC3E}">
        <p14:creationId xmlns:p14="http://schemas.microsoft.com/office/powerpoint/2010/main" val="3694745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1" y="639193"/>
            <a:ext cx="6096215" cy="3573516"/>
          </a:xfrm>
        </p:spPr>
        <p:txBody>
          <a:bodyPr vert="horz" lIns="91440" tIns="45720" rIns="91440" bIns="45720" rtlCol="0" anchor="b">
            <a:normAutofit/>
          </a:bodyPr>
          <a:lstStyle/>
          <a:p>
            <a:r>
              <a:rPr lang="en-US" sz="5100" kern="1200" dirty="0">
                <a:solidFill>
                  <a:schemeClr val="tx1"/>
                </a:solidFill>
                <a:latin typeface="+mj-lt"/>
                <a:ea typeface="+mj-ea"/>
                <a:cs typeface="+mj-cs"/>
              </a:rPr>
              <a:t>Restrict Filters in </a:t>
            </a:r>
            <a:br>
              <a:rPr lang="en-US" sz="5100" kern="1200" dirty="0">
                <a:solidFill>
                  <a:schemeClr val="tx1"/>
                </a:solidFill>
                <a:latin typeface="+mj-lt"/>
                <a:ea typeface="+mj-ea"/>
                <a:cs typeface="+mj-cs"/>
              </a:rPr>
            </a:br>
            <a:r>
              <a:rPr lang="en-US" sz="5100" kern="1200" dirty="0">
                <a:solidFill>
                  <a:schemeClr val="tx1"/>
                </a:solidFill>
                <a:latin typeface="+mj-lt"/>
                <a:ea typeface="+mj-ea"/>
                <a:cs typeface="+mj-cs"/>
              </a:rPr>
              <a:t>Path expressions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2">
            <a:extLst>
              <a:ext uri="{FF2B5EF4-FFF2-40B4-BE49-F238E27FC236}">
                <a16:creationId xmlns:a16="http://schemas.microsoft.com/office/drawing/2014/main" id="{A93AF6A7-F742-223F-A53D-7528F2DDF5F6}"/>
              </a:ext>
            </a:extLst>
          </p:cNvPr>
          <p:cNvSpPr txBox="1">
            <a:spLocks/>
          </p:cNvSpPr>
          <p:nvPr/>
        </p:nvSpPr>
        <p:spPr>
          <a:xfrm>
            <a:off x="838199" y="4983276"/>
            <a:ext cx="10512552" cy="1126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After Association alias use: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solidFill>
                  <a:prstClr val="black"/>
                </a:solidFill>
                <a:latin typeface="Aptos" panose="02110004020202020204"/>
              </a:rPr>
              <a:t>[Cardinality: Filter condition]</a:t>
            </a: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9218" name="Picture 2">
            <a:extLst>
              <a:ext uri="{FF2B5EF4-FFF2-40B4-BE49-F238E27FC236}">
                <a16:creationId xmlns:a16="http://schemas.microsoft.com/office/drawing/2014/main" id="{430B9CA5-CB39-9268-300F-A3001B40D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970" y="262962"/>
            <a:ext cx="5629150" cy="257856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B4B419E-F474-97C3-9C29-EBC7626FE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550" y="3375427"/>
            <a:ext cx="7010400" cy="295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014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05D684F9-C80F-B3AD-67B7-E38E29CB406C}"/>
              </a:ext>
            </a:extLst>
          </p:cNvPr>
          <p:cNvSpPr>
            <a:spLocks noGrp="1"/>
          </p:cNvSpPr>
          <p:nvPr>
            <p:ph type="title"/>
          </p:nvPr>
        </p:nvSpPr>
        <p:spPr>
          <a:xfrm>
            <a:off x="402336" y="548640"/>
            <a:ext cx="4270248" cy="5431536"/>
          </a:xfrm>
        </p:spPr>
        <p:txBody>
          <a:bodyPr>
            <a:normAutofit/>
          </a:bodyPr>
          <a:lstStyle/>
          <a:p>
            <a:r>
              <a:rPr lang="de-DE" sz="5400" dirty="0"/>
              <a:t>09 - Hands 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99BF3C91-4584-644B-B612-910E78BC6963}"/>
              </a:ext>
            </a:extLst>
          </p:cNvPr>
          <p:cNvSpPr>
            <a:spLocks noGrp="1"/>
          </p:cNvSpPr>
          <p:nvPr>
            <p:ph idx="1"/>
          </p:nvPr>
        </p:nvSpPr>
        <p:spPr>
          <a:xfrm>
            <a:off x="5126418" y="552091"/>
            <a:ext cx="6224335" cy="5431536"/>
          </a:xfrm>
        </p:spPr>
        <p:txBody>
          <a:bodyPr anchor="ctr">
            <a:normAutofit/>
          </a:bodyPr>
          <a:lstStyle/>
          <a:p>
            <a:pPr marL="457200" indent="-457200">
              <a:buAutoNum type="arabicPeriod"/>
            </a:pPr>
            <a:r>
              <a:rPr lang="en-US" sz="2200" dirty="0"/>
              <a:t>Write an ABAP report that selects the data from the CDS Sales Order </a:t>
            </a:r>
            <a:r>
              <a:rPr lang="en-US" sz="2200" dirty="0" err="1"/>
              <a:t>Scheduleline</a:t>
            </a:r>
            <a:r>
              <a:rPr lang="en-US" sz="2200" dirty="0"/>
              <a:t>.</a:t>
            </a:r>
          </a:p>
          <a:p>
            <a:pPr marL="457200" indent="-457200">
              <a:buAutoNum type="arabicPeriod"/>
            </a:pPr>
            <a:r>
              <a:rPr lang="en-US" sz="2200" dirty="0"/>
              <a:t>Return data from the header, the items, the product and the product text.</a:t>
            </a:r>
          </a:p>
          <a:p>
            <a:pPr marL="457200" indent="-457200">
              <a:buAutoNum type="arabicPeriod"/>
            </a:pPr>
            <a:r>
              <a:rPr lang="en-US" sz="2200" dirty="0"/>
              <a:t>What do you notice about the product text?</a:t>
            </a:r>
          </a:p>
          <a:p>
            <a:pPr marL="457200" indent="-457200">
              <a:buAutoNum type="arabicPeriod"/>
            </a:pPr>
            <a:r>
              <a:rPr lang="en-US" sz="2200" dirty="0"/>
              <a:t>How can the problem be avoided?</a:t>
            </a:r>
            <a:endParaRPr lang="de-DE" sz="2200" dirty="0"/>
          </a:p>
          <a:p>
            <a:endParaRPr lang="de-DE" sz="2200" dirty="0"/>
          </a:p>
        </p:txBody>
      </p:sp>
    </p:spTree>
    <p:extLst>
      <p:ext uri="{BB962C8B-B14F-4D97-AF65-F5344CB8AC3E}">
        <p14:creationId xmlns:p14="http://schemas.microsoft.com/office/powerpoint/2010/main" val="699775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1" y="639193"/>
            <a:ext cx="6096215" cy="3573516"/>
          </a:xfrm>
        </p:spPr>
        <p:txBody>
          <a:bodyPr vert="horz" lIns="91440" tIns="45720" rIns="91440" bIns="45720" rtlCol="0" anchor="b">
            <a:normAutofit/>
          </a:bodyPr>
          <a:lstStyle/>
          <a:p>
            <a:r>
              <a:rPr lang="en-US" sz="5100" kern="1200" dirty="0">
                <a:solidFill>
                  <a:schemeClr val="tx1"/>
                </a:solidFill>
                <a:latin typeface="+mj-lt"/>
                <a:ea typeface="+mj-ea"/>
                <a:cs typeface="+mj-cs"/>
              </a:rPr>
              <a:t>CDS Input</a:t>
            </a:r>
            <a:br>
              <a:rPr lang="en-US" sz="5100" kern="1200" dirty="0">
                <a:solidFill>
                  <a:schemeClr val="tx1"/>
                </a:solidFill>
                <a:latin typeface="+mj-lt"/>
                <a:ea typeface="+mj-ea"/>
                <a:cs typeface="+mj-cs"/>
              </a:rPr>
            </a:br>
            <a:r>
              <a:rPr lang="en-US" sz="5100" kern="1200" dirty="0">
                <a:solidFill>
                  <a:schemeClr val="tx1"/>
                </a:solidFill>
                <a:latin typeface="+mj-lt"/>
                <a:ea typeface="+mj-ea"/>
                <a:cs typeface="+mj-cs"/>
              </a:rPr>
              <a:t>Parameters </a:t>
            </a:r>
            <a:br>
              <a:rPr lang="en-US" sz="5100" kern="1200" dirty="0">
                <a:solidFill>
                  <a:schemeClr val="tx1"/>
                </a:solidFill>
                <a:latin typeface="+mj-lt"/>
                <a:ea typeface="+mj-ea"/>
                <a:cs typeface="+mj-cs"/>
              </a:rPr>
            </a:br>
            <a:r>
              <a:rPr lang="en-US" sz="5100" kern="1200" dirty="0">
                <a:solidFill>
                  <a:schemeClr val="tx1"/>
                </a:solidFill>
                <a:latin typeface="+mj-lt"/>
                <a:ea typeface="+mj-ea"/>
                <a:cs typeface="+mj-cs"/>
              </a:rPr>
              <a:t>declarations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2">
            <a:extLst>
              <a:ext uri="{FF2B5EF4-FFF2-40B4-BE49-F238E27FC236}">
                <a16:creationId xmlns:a16="http://schemas.microsoft.com/office/drawing/2014/main" id="{A93AF6A7-F742-223F-A53D-7528F2DDF5F6}"/>
              </a:ext>
            </a:extLst>
          </p:cNvPr>
          <p:cNvSpPr txBox="1">
            <a:spLocks/>
          </p:cNvSpPr>
          <p:nvPr/>
        </p:nvSpPr>
        <p:spPr>
          <a:xfrm>
            <a:off x="838199" y="4983276"/>
            <a:ext cx="10512552" cy="1126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Access parameters via </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2800" b="0" i="0" u="none" strike="noStrike" kern="1200" cap="none" spc="0" normalizeH="0" baseline="0" noProof="0" dirty="0" err="1">
                <a:ln>
                  <a:noFill/>
                </a:ln>
                <a:solidFill>
                  <a:prstClr val="black"/>
                </a:solidFill>
                <a:effectLst/>
                <a:uLnTx/>
                <a:uFillTx/>
                <a:latin typeface="Aptos" panose="02110004020202020204"/>
                <a:ea typeface="+mn-ea"/>
                <a:cs typeface="+mn-cs"/>
              </a:rPr>
              <a:t>parameters.paramName</a:t>
            </a: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1266" name="Picture 2">
            <a:extLst>
              <a:ext uri="{FF2B5EF4-FFF2-40B4-BE49-F238E27FC236}">
                <a16:creationId xmlns:a16="http://schemas.microsoft.com/office/drawing/2014/main" id="{772C3F62-8C40-8F41-8D91-D04C6EE53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944" y="139291"/>
            <a:ext cx="7423056" cy="310840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1999EABE-F847-C4A4-CC4B-A3FE31E79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6571" y="3542660"/>
            <a:ext cx="6627801" cy="267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242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1" y="639193"/>
            <a:ext cx="6096215" cy="3573516"/>
          </a:xfrm>
        </p:spPr>
        <p:txBody>
          <a:bodyPr vert="horz" lIns="91440" tIns="45720" rIns="91440" bIns="45720" rtlCol="0" anchor="b">
            <a:normAutofit/>
          </a:bodyPr>
          <a:lstStyle/>
          <a:p>
            <a:r>
              <a:rPr lang="en-US" sz="5100" kern="1200" dirty="0">
                <a:solidFill>
                  <a:schemeClr val="tx1"/>
                </a:solidFill>
                <a:latin typeface="+mj-lt"/>
                <a:ea typeface="+mj-ea"/>
                <a:cs typeface="+mj-cs"/>
              </a:rPr>
              <a:t>CDS </a:t>
            </a:r>
            <a:br>
              <a:rPr lang="en-US" sz="5100" kern="1200" dirty="0">
                <a:solidFill>
                  <a:schemeClr val="tx1"/>
                </a:solidFill>
                <a:latin typeface="+mj-lt"/>
                <a:ea typeface="+mj-ea"/>
                <a:cs typeface="+mj-cs"/>
              </a:rPr>
            </a:br>
            <a:r>
              <a:rPr lang="en-US" sz="5100" kern="1200" dirty="0">
                <a:solidFill>
                  <a:schemeClr val="tx1"/>
                </a:solidFill>
                <a:latin typeface="+mj-lt"/>
                <a:ea typeface="+mj-ea"/>
                <a:cs typeface="+mj-cs"/>
              </a:rPr>
              <a:t>Parameters</a:t>
            </a:r>
            <a:br>
              <a:rPr lang="en-US" sz="5100" kern="1200" dirty="0">
                <a:solidFill>
                  <a:schemeClr val="tx1"/>
                </a:solidFill>
                <a:latin typeface="+mj-lt"/>
                <a:ea typeface="+mj-ea"/>
                <a:cs typeface="+mj-cs"/>
              </a:rPr>
            </a:br>
            <a:r>
              <a:rPr lang="en-US" sz="5100" kern="1200" dirty="0">
                <a:solidFill>
                  <a:schemeClr val="tx1"/>
                </a:solidFill>
                <a:latin typeface="+mj-lt"/>
                <a:ea typeface="+mj-ea"/>
                <a:cs typeface="+mj-cs"/>
              </a:rPr>
              <a:t>in ABAP SQL</a:t>
            </a:r>
          </a:p>
        </p:txBody>
      </p:sp>
      <p:sp>
        <p:nvSpPr>
          <p:cNvPr id="5" name="Inhaltsplatzhalter 2">
            <a:extLst>
              <a:ext uri="{FF2B5EF4-FFF2-40B4-BE49-F238E27FC236}">
                <a16:creationId xmlns:a16="http://schemas.microsoft.com/office/drawing/2014/main" id="{A93AF6A7-F742-223F-A53D-7528F2DDF5F6}"/>
              </a:ext>
            </a:extLst>
          </p:cNvPr>
          <p:cNvSpPr txBox="1">
            <a:spLocks/>
          </p:cNvSpPr>
          <p:nvPr/>
        </p:nvSpPr>
        <p:spPr>
          <a:xfrm>
            <a:off x="838199" y="4983276"/>
            <a:ext cx="10512552" cy="1126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Parameters need to be handed over</a:t>
            </a:r>
          </a:p>
        </p:txBody>
      </p:sp>
      <p:pic>
        <p:nvPicPr>
          <p:cNvPr id="14338" name="Picture 2">
            <a:extLst>
              <a:ext uri="{FF2B5EF4-FFF2-40B4-BE49-F238E27FC236}">
                <a16:creationId xmlns:a16="http://schemas.microsoft.com/office/drawing/2014/main" id="{426E82B9-11F2-8153-24A5-5C7F8103F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470" y="973467"/>
            <a:ext cx="7338472" cy="372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14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1" y="639193"/>
            <a:ext cx="6096215" cy="3573516"/>
          </a:xfrm>
        </p:spPr>
        <p:txBody>
          <a:bodyPr vert="horz" lIns="91440" tIns="45720" rIns="91440" bIns="45720" rtlCol="0" anchor="b">
            <a:normAutofit/>
          </a:bodyPr>
          <a:lstStyle/>
          <a:p>
            <a:r>
              <a:rPr lang="en-US" sz="5100" kern="1200" dirty="0">
                <a:solidFill>
                  <a:schemeClr val="tx1"/>
                </a:solidFill>
                <a:latin typeface="+mj-lt"/>
                <a:ea typeface="+mj-ea"/>
                <a:cs typeface="+mj-cs"/>
              </a:rPr>
              <a:t>CDS Input</a:t>
            </a:r>
            <a:br>
              <a:rPr lang="en-US" sz="5100" kern="1200" dirty="0">
                <a:solidFill>
                  <a:schemeClr val="tx1"/>
                </a:solidFill>
                <a:latin typeface="+mj-lt"/>
                <a:ea typeface="+mj-ea"/>
                <a:cs typeface="+mj-cs"/>
              </a:rPr>
            </a:br>
            <a:r>
              <a:rPr lang="en-US" sz="5100" kern="1200" dirty="0">
                <a:solidFill>
                  <a:schemeClr val="tx1"/>
                </a:solidFill>
                <a:latin typeface="+mj-lt"/>
                <a:ea typeface="+mj-ea"/>
                <a:cs typeface="+mj-cs"/>
              </a:rPr>
              <a:t>Parameters </a:t>
            </a:r>
            <a:br>
              <a:rPr lang="en-US" sz="5100" kern="1200" dirty="0">
                <a:solidFill>
                  <a:schemeClr val="tx1"/>
                </a:solidFill>
                <a:latin typeface="+mj-lt"/>
                <a:ea typeface="+mj-ea"/>
                <a:cs typeface="+mj-cs"/>
              </a:rPr>
            </a:br>
            <a:r>
              <a:rPr lang="en-US" sz="5100" kern="1200" dirty="0">
                <a:solidFill>
                  <a:schemeClr val="tx1"/>
                </a:solidFill>
                <a:latin typeface="+mj-lt"/>
                <a:ea typeface="+mj-ea"/>
                <a:cs typeface="+mj-cs"/>
              </a:rPr>
              <a:t>prefilled</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2">
            <a:extLst>
              <a:ext uri="{FF2B5EF4-FFF2-40B4-BE49-F238E27FC236}">
                <a16:creationId xmlns:a16="http://schemas.microsoft.com/office/drawing/2014/main" id="{A93AF6A7-F742-223F-A53D-7528F2DDF5F6}"/>
              </a:ext>
            </a:extLst>
          </p:cNvPr>
          <p:cNvSpPr txBox="1">
            <a:spLocks/>
          </p:cNvSpPr>
          <p:nvPr/>
        </p:nvSpPr>
        <p:spPr>
          <a:xfrm>
            <a:off x="838199" y="4983276"/>
            <a:ext cx="10512552" cy="1126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Parameters can be filled using system fields (</a:t>
            </a:r>
            <a:r>
              <a:rPr lang="en-US" dirty="0">
                <a:solidFill>
                  <a:prstClr val="black"/>
                </a:solidFill>
                <a:latin typeface="Aptos" panose="02110004020202020204"/>
              </a:rPr>
              <a:t>using </a:t>
            </a: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Annotations)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5362" name="Picture 2">
            <a:extLst>
              <a:ext uri="{FF2B5EF4-FFF2-40B4-BE49-F238E27FC236}">
                <a16:creationId xmlns:a16="http://schemas.microsoft.com/office/drawing/2014/main" id="{8345308F-9DC9-1CC4-E308-D6A7E20B9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692" y="595584"/>
            <a:ext cx="7830800" cy="392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542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078321C-1A22-D20C-0FA3-87E6CF35A2B8}"/>
              </a:ext>
            </a:extLst>
          </p:cNvPr>
          <p:cNvSpPr>
            <a:spLocks noGrp="1"/>
          </p:cNvSpPr>
          <p:nvPr>
            <p:ph type="title"/>
          </p:nvPr>
        </p:nvSpPr>
        <p:spPr>
          <a:xfrm>
            <a:off x="329184" y="548640"/>
            <a:ext cx="4224528" cy="5431536"/>
          </a:xfrm>
        </p:spPr>
        <p:txBody>
          <a:bodyPr>
            <a:normAutofit/>
          </a:bodyPr>
          <a:lstStyle/>
          <a:p>
            <a:r>
              <a:rPr lang="de-DE" sz="5400" dirty="0"/>
              <a:t>10 - Hands On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CEE0BE9C-49F8-D5D8-395C-1A793840AD8F}"/>
              </a:ext>
            </a:extLst>
          </p:cNvPr>
          <p:cNvSpPr>
            <a:spLocks noGrp="1"/>
          </p:cNvSpPr>
          <p:nvPr>
            <p:ph idx="1"/>
          </p:nvPr>
        </p:nvSpPr>
        <p:spPr>
          <a:xfrm>
            <a:off x="5126418" y="552091"/>
            <a:ext cx="6224335" cy="5431536"/>
          </a:xfrm>
        </p:spPr>
        <p:txBody>
          <a:bodyPr anchor="ctr">
            <a:normAutofit/>
          </a:bodyPr>
          <a:lstStyle/>
          <a:p>
            <a:pPr marL="457200" indent="-457200">
              <a:buAutoNum type="arabicPeriod"/>
            </a:pPr>
            <a:r>
              <a:rPr lang="en-US" sz="2200" dirty="0"/>
              <a:t>Take a look at the CDS view </a:t>
            </a:r>
            <a:r>
              <a:rPr lang="en-US" sz="2200" dirty="0" err="1"/>
              <a:t>Z_ViewWithOptionalParameters</a:t>
            </a:r>
            <a:r>
              <a:rPr lang="en-US" sz="2200" dirty="0"/>
              <a:t>.</a:t>
            </a:r>
          </a:p>
          <a:p>
            <a:pPr marL="457200" indent="-457200">
              <a:buAutoNum type="arabicPeriod"/>
            </a:pPr>
            <a:r>
              <a:rPr lang="en-US" sz="2200" dirty="0"/>
              <a:t>Write a report that uses a select with today's system date</a:t>
            </a:r>
            <a:br>
              <a:rPr lang="de-DE" sz="2200" dirty="0"/>
            </a:br>
            <a:r>
              <a:rPr lang="de-DE" sz="2200" dirty="0">
                <a:latin typeface="Courier New" panose="02070309020205020404" pitchFamily="49" charset="0"/>
                <a:cs typeface="Courier New" panose="02070309020205020404" pitchFamily="49" charset="0"/>
              </a:rPr>
              <a:t>Select * from ... ( </a:t>
            </a:r>
            <a:r>
              <a:rPr lang="de-DE" sz="2200" dirty="0" err="1">
                <a:latin typeface="Courier New" panose="02070309020205020404" pitchFamily="49" charset="0"/>
                <a:cs typeface="Courier New" panose="02070309020205020404" pitchFamily="49" charset="0"/>
              </a:rPr>
              <a:t>p_parameter</a:t>
            </a:r>
            <a:r>
              <a:rPr lang="de-DE" sz="2200" dirty="0">
                <a:latin typeface="Courier New" panose="02070309020205020404" pitchFamily="49" charset="0"/>
                <a:cs typeface="Courier New" panose="02070309020205020404" pitchFamily="49" charset="0"/>
              </a:rPr>
              <a:t> = ... ) </a:t>
            </a:r>
          </a:p>
          <a:p>
            <a:pPr marL="457200" indent="-457200">
              <a:buAutoNum type="arabicPeriod"/>
            </a:pPr>
            <a:r>
              <a:rPr lang="de-DE" sz="2200" dirty="0"/>
              <a:t>Also </a:t>
            </a:r>
            <a:r>
              <a:rPr lang="de-DE" sz="2200" dirty="0" err="1"/>
              <a:t>use</a:t>
            </a:r>
            <a:r>
              <a:rPr lang="de-DE" sz="2200" dirty="0"/>
              <a:t> </a:t>
            </a:r>
            <a:r>
              <a:rPr lang="de-DE" sz="2200" dirty="0" err="1"/>
              <a:t>further</a:t>
            </a:r>
            <a:r>
              <a:rPr lang="de-DE" sz="2200" dirty="0"/>
              <a:t> </a:t>
            </a:r>
            <a:r>
              <a:rPr lang="de-DE" sz="2200" dirty="0" err="1"/>
              <a:t>parameters</a:t>
            </a:r>
            <a:r>
              <a:rPr lang="de-DE" sz="2200" dirty="0"/>
              <a:t> in </a:t>
            </a:r>
            <a:r>
              <a:rPr lang="de-DE" sz="2200" dirty="0" err="1"/>
              <a:t>your</a:t>
            </a:r>
            <a:r>
              <a:rPr lang="de-DE" sz="2200" dirty="0"/>
              <a:t> </a:t>
            </a:r>
            <a:r>
              <a:rPr lang="de-DE" sz="2200" dirty="0" err="1"/>
              <a:t>report</a:t>
            </a:r>
            <a:r>
              <a:rPr lang="de-DE" sz="2200" dirty="0"/>
              <a:t> (</a:t>
            </a:r>
            <a:r>
              <a:rPr lang="de-DE" sz="2200" dirty="0" err="1"/>
              <a:t>using</a:t>
            </a:r>
            <a:r>
              <a:rPr lang="de-DE" sz="2200" dirty="0"/>
              <a:t> CDS </a:t>
            </a:r>
            <a:r>
              <a:rPr lang="de-DE" sz="2200" dirty="0" err="1"/>
              <a:t>view</a:t>
            </a:r>
            <a:r>
              <a:rPr lang="de-DE" sz="2200" dirty="0"/>
              <a:t> </a:t>
            </a:r>
            <a:r>
              <a:rPr lang="de-DE" sz="2200" dirty="0" err="1"/>
              <a:t>Z_ViewWithParameters</a:t>
            </a:r>
            <a:r>
              <a:rPr lang="de-DE" sz="2200" dirty="0"/>
              <a:t>)</a:t>
            </a:r>
          </a:p>
        </p:txBody>
      </p:sp>
    </p:spTree>
    <p:extLst>
      <p:ext uri="{BB962C8B-B14F-4D97-AF65-F5344CB8AC3E}">
        <p14:creationId xmlns:p14="http://schemas.microsoft.com/office/powerpoint/2010/main" val="2921120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92493E2E-0D32-3F0C-9FF0-3475F04C2619}"/>
              </a:ext>
            </a:extLst>
          </p:cNvPr>
          <p:cNvSpPr>
            <a:spLocks noGrp="1"/>
          </p:cNvSpPr>
          <p:nvPr>
            <p:ph type="title"/>
          </p:nvPr>
        </p:nvSpPr>
        <p:spPr>
          <a:xfrm>
            <a:off x="686834" y="1153572"/>
            <a:ext cx="3200400" cy="4461163"/>
          </a:xfrm>
        </p:spPr>
        <p:txBody>
          <a:bodyPr>
            <a:normAutofit/>
          </a:bodyPr>
          <a:lstStyle/>
          <a:p>
            <a:r>
              <a:rPr lang="de-DE" dirty="0">
                <a:solidFill>
                  <a:srgbClr val="FFFFFF"/>
                </a:solidFill>
              </a:rPr>
              <a:t>Entity</a:t>
            </a: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C11C5233-96BA-B1DB-ACF2-0B9B4483FE94}"/>
              </a:ext>
            </a:extLst>
          </p:cNvPr>
          <p:cNvSpPr>
            <a:spLocks noGrp="1"/>
          </p:cNvSpPr>
          <p:nvPr>
            <p:ph idx="1"/>
          </p:nvPr>
        </p:nvSpPr>
        <p:spPr>
          <a:xfrm>
            <a:off x="4447308" y="591344"/>
            <a:ext cx="6906491" cy="5585619"/>
          </a:xfrm>
        </p:spPr>
        <p:txBody>
          <a:bodyPr anchor="ctr">
            <a:normAutofit/>
          </a:bodyPr>
          <a:lstStyle/>
          <a:p>
            <a:r>
              <a:rPr lang="en-US" dirty="0"/>
              <a:t>In data modelling, an entity is an object that can be uniquely defined and through which information is to be stored or processed.</a:t>
            </a:r>
          </a:p>
          <a:p>
            <a:r>
              <a:rPr lang="en-US" dirty="0"/>
              <a:t>Examples: A vehicle, an account, a person, a status.</a:t>
            </a:r>
            <a:endParaRPr lang="de-DE" dirty="0"/>
          </a:p>
        </p:txBody>
      </p:sp>
    </p:spTree>
    <p:extLst>
      <p:ext uri="{BB962C8B-B14F-4D97-AF65-F5344CB8AC3E}">
        <p14:creationId xmlns:p14="http://schemas.microsoft.com/office/powerpoint/2010/main" val="1553540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1" y="639193"/>
            <a:ext cx="6096215" cy="3573516"/>
          </a:xfrm>
        </p:spPr>
        <p:txBody>
          <a:bodyPr vert="horz" lIns="91440" tIns="45720" rIns="91440" bIns="45720" rtlCol="0" anchor="b">
            <a:normAutofit/>
          </a:bodyPr>
          <a:lstStyle/>
          <a:p>
            <a:r>
              <a:rPr lang="en-US" sz="5100" kern="1200" dirty="0">
                <a:solidFill>
                  <a:schemeClr val="tx1"/>
                </a:solidFill>
                <a:latin typeface="+mj-lt"/>
                <a:ea typeface="+mj-ea"/>
                <a:cs typeface="+mj-cs"/>
              </a:rPr>
              <a:t>Process </a:t>
            </a:r>
            <a:br>
              <a:rPr lang="en-US" sz="5100" kern="1200" dirty="0">
                <a:solidFill>
                  <a:schemeClr val="tx1"/>
                </a:solidFill>
                <a:latin typeface="+mj-lt"/>
                <a:ea typeface="+mj-ea"/>
                <a:cs typeface="+mj-cs"/>
              </a:rPr>
            </a:br>
            <a:r>
              <a:rPr lang="en-US" sz="5100" kern="1200" dirty="0">
                <a:solidFill>
                  <a:schemeClr val="tx1"/>
                </a:solidFill>
                <a:latin typeface="+mj-lt"/>
                <a:ea typeface="+mj-ea"/>
                <a:cs typeface="+mj-cs"/>
              </a:rPr>
              <a:t>Datasets</a:t>
            </a:r>
            <a:br>
              <a:rPr lang="en-US" sz="5100" kern="1200" dirty="0">
                <a:solidFill>
                  <a:schemeClr val="tx1"/>
                </a:solidFill>
                <a:latin typeface="+mj-lt"/>
                <a:ea typeface="+mj-ea"/>
                <a:cs typeface="+mj-cs"/>
              </a:rPr>
            </a:br>
            <a:r>
              <a:rPr lang="en-US" sz="5100" kern="1200" dirty="0">
                <a:solidFill>
                  <a:schemeClr val="tx1"/>
                </a:solidFill>
                <a:latin typeface="+mj-lt"/>
                <a:ea typeface="+mj-ea"/>
                <a:cs typeface="+mj-cs"/>
              </a:rPr>
              <a:t>in CDS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2">
            <a:extLst>
              <a:ext uri="{FF2B5EF4-FFF2-40B4-BE49-F238E27FC236}">
                <a16:creationId xmlns:a16="http://schemas.microsoft.com/office/drawing/2014/main" id="{A93AF6A7-F742-223F-A53D-7528F2DDF5F6}"/>
              </a:ext>
            </a:extLst>
          </p:cNvPr>
          <p:cNvSpPr txBox="1">
            <a:spLocks/>
          </p:cNvSpPr>
          <p:nvPr/>
        </p:nvSpPr>
        <p:spPr>
          <a:xfrm>
            <a:off x="838199" y="4983276"/>
            <a:ext cx="10512552" cy="1126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Datasets can be manipulated or combined</a:t>
            </a:r>
          </a:p>
        </p:txBody>
      </p:sp>
      <p:pic>
        <p:nvPicPr>
          <p:cNvPr id="18434" name="Picture 2">
            <a:extLst>
              <a:ext uri="{FF2B5EF4-FFF2-40B4-BE49-F238E27FC236}">
                <a16:creationId xmlns:a16="http://schemas.microsoft.com/office/drawing/2014/main" id="{BFDA6E3A-59F5-5CA3-1C42-5FC18B64F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2228" y="828663"/>
            <a:ext cx="6838068" cy="340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053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6C963F26-CF11-D512-C011-14ECC5C2FBCA}"/>
              </a:ext>
            </a:extLst>
          </p:cNvPr>
          <p:cNvSpPr>
            <a:spLocks noGrp="1"/>
          </p:cNvSpPr>
          <p:nvPr>
            <p:ph type="title"/>
          </p:nvPr>
        </p:nvSpPr>
        <p:spPr>
          <a:xfrm>
            <a:off x="365760" y="502920"/>
            <a:ext cx="3685032" cy="1463040"/>
          </a:xfrm>
        </p:spPr>
        <p:txBody>
          <a:bodyPr vert="horz" lIns="91440" tIns="45720" rIns="91440" bIns="45720" rtlCol="0" anchor="ctr">
            <a:normAutofit/>
          </a:bodyPr>
          <a:lstStyle/>
          <a:p>
            <a:r>
              <a:rPr lang="en-US" sz="4800" kern="1200" dirty="0">
                <a:solidFill>
                  <a:schemeClr val="tx1"/>
                </a:solidFill>
                <a:latin typeface="+mj-lt"/>
                <a:ea typeface="+mj-ea"/>
                <a:cs typeface="+mj-cs"/>
              </a:rPr>
              <a:t>11 - Hands On</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Inhaltsplatzhalter 3">
            <a:extLst>
              <a:ext uri="{FF2B5EF4-FFF2-40B4-BE49-F238E27FC236}">
                <a16:creationId xmlns:a16="http://schemas.microsoft.com/office/drawing/2014/main" id="{4C8B369F-F0B3-BB1E-4BE6-2636028D056D}"/>
              </a:ext>
            </a:extLst>
          </p:cNvPr>
          <p:cNvSpPr>
            <a:spLocks noGrp="1"/>
          </p:cNvSpPr>
          <p:nvPr>
            <p:ph sz="half" idx="1"/>
          </p:nvPr>
        </p:nvSpPr>
        <p:spPr>
          <a:xfrm>
            <a:off x="4654295" y="502920"/>
            <a:ext cx="6894576" cy="1463040"/>
          </a:xfrm>
        </p:spPr>
        <p:txBody>
          <a:bodyPr vert="horz" lIns="91440" tIns="45720" rIns="91440" bIns="45720" rtlCol="0" anchor="ctr">
            <a:normAutofit/>
          </a:bodyPr>
          <a:lstStyle/>
          <a:p>
            <a:pPr marL="457200" indent="-457200">
              <a:buAutoNum type="arabicPeriod"/>
            </a:pPr>
            <a:r>
              <a:rPr lang="en-US" sz="2000" dirty="0"/>
              <a:t>Write a report that performs a Select Distinct.</a:t>
            </a:r>
          </a:p>
          <a:p>
            <a:pPr marL="457200" indent="-457200">
              <a:buAutoNum type="arabicPeriod"/>
            </a:pPr>
            <a:r>
              <a:rPr lang="en-US" sz="2000" dirty="0"/>
              <a:t>What is Distinct used for?</a:t>
            </a:r>
          </a:p>
          <a:p>
            <a:pPr marL="457200" indent="-457200">
              <a:buAutoNum type="arabicPeriod"/>
            </a:pPr>
            <a:r>
              <a:rPr lang="en-US" sz="2000" dirty="0"/>
              <a:t>Write a CDS view that uses the Distinct command.</a:t>
            </a:r>
          </a:p>
        </p:txBody>
      </p:sp>
      <p:pic>
        <p:nvPicPr>
          <p:cNvPr id="6" name="Inhaltsplatzhalter 5">
            <a:extLst>
              <a:ext uri="{FF2B5EF4-FFF2-40B4-BE49-F238E27FC236}">
                <a16:creationId xmlns:a16="http://schemas.microsoft.com/office/drawing/2014/main" id="{535F2F11-6804-106C-1525-5EC91A2FD9D9}"/>
              </a:ext>
            </a:extLst>
          </p:cNvPr>
          <p:cNvPicPr>
            <a:picLocks noGrp="1" noChangeAspect="1"/>
          </p:cNvPicPr>
          <p:nvPr>
            <p:ph sz="half" idx="2"/>
          </p:nvPr>
        </p:nvPicPr>
        <p:blipFill>
          <a:blip r:embed="rId2"/>
          <a:stretch>
            <a:fillRect/>
          </a:stretch>
        </p:blipFill>
        <p:spPr>
          <a:xfrm>
            <a:off x="630936" y="3178819"/>
            <a:ext cx="10917936" cy="2183586"/>
          </a:xfrm>
          <a:prstGeom prst="rect">
            <a:avLst/>
          </a:prstGeom>
        </p:spPr>
      </p:pic>
    </p:spTree>
    <p:extLst>
      <p:ext uri="{BB962C8B-B14F-4D97-AF65-F5344CB8AC3E}">
        <p14:creationId xmlns:p14="http://schemas.microsoft.com/office/powerpoint/2010/main" val="3860775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el 4">
            <a:extLst>
              <a:ext uri="{FF2B5EF4-FFF2-40B4-BE49-F238E27FC236}">
                <a16:creationId xmlns:a16="http://schemas.microsoft.com/office/drawing/2014/main" id="{2D9C2BFB-15E0-BD6B-5104-D1EF8467B620}"/>
              </a:ext>
            </a:extLst>
          </p:cNvPr>
          <p:cNvSpPr>
            <a:spLocks noGrp="1"/>
          </p:cNvSpPr>
          <p:nvPr>
            <p:ph type="title"/>
          </p:nvPr>
        </p:nvSpPr>
        <p:spPr>
          <a:xfrm>
            <a:off x="402336" y="548640"/>
            <a:ext cx="4224528" cy="5431536"/>
          </a:xfrm>
        </p:spPr>
        <p:txBody>
          <a:bodyPr>
            <a:normAutofit/>
          </a:bodyPr>
          <a:lstStyle/>
          <a:p>
            <a:r>
              <a:rPr lang="de-DE" sz="5400" dirty="0"/>
              <a:t>12 - Hands On</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Inhaltsplatzhalter 5">
            <a:extLst>
              <a:ext uri="{FF2B5EF4-FFF2-40B4-BE49-F238E27FC236}">
                <a16:creationId xmlns:a16="http://schemas.microsoft.com/office/drawing/2014/main" id="{6C860C0E-825D-BD95-5F29-94799C2724A9}"/>
              </a:ext>
            </a:extLst>
          </p:cNvPr>
          <p:cNvSpPr>
            <a:spLocks noGrp="1"/>
          </p:cNvSpPr>
          <p:nvPr>
            <p:ph idx="1"/>
          </p:nvPr>
        </p:nvSpPr>
        <p:spPr>
          <a:xfrm>
            <a:off x="5126418" y="552091"/>
            <a:ext cx="6224335" cy="5431536"/>
          </a:xfrm>
        </p:spPr>
        <p:txBody>
          <a:bodyPr anchor="ctr">
            <a:normAutofit/>
          </a:bodyPr>
          <a:lstStyle/>
          <a:p>
            <a:pPr marL="457200" indent="-457200">
              <a:buAutoNum type="arabicPeriod"/>
            </a:pPr>
            <a:r>
              <a:rPr lang="en-US" sz="2200" dirty="0"/>
              <a:t>Write a CDS view as a select on </a:t>
            </a:r>
            <a:r>
              <a:rPr lang="en-US" sz="2200" dirty="0" err="1"/>
              <a:t>Z_ViewAsDataSourceD</a:t>
            </a:r>
            <a:r>
              <a:rPr lang="en-US" sz="2200" dirty="0"/>
              <a:t>.</a:t>
            </a:r>
          </a:p>
          <a:p>
            <a:pPr marL="457200" indent="-457200">
              <a:buAutoNum type="arabicPeriod"/>
            </a:pPr>
            <a:r>
              <a:rPr lang="en-US" sz="2200" dirty="0"/>
              <a:t>Set a LEFT outer join to </a:t>
            </a:r>
            <a:r>
              <a:rPr lang="en-US" sz="2200" dirty="0" err="1"/>
              <a:t>Z_ViewAsDataSourceE</a:t>
            </a:r>
            <a:r>
              <a:rPr lang="en-US" sz="2200" dirty="0"/>
              <a:t> and the fields FieldD2 = FieldE1.</a:t>
            </a:r>
          </a:p>
          <a:p>
            <a:pPr marL="457200" indent="-457200">
              <a:buAutoNum type="arabicPeriod"/>
            </a:pPr>
            <a:r>
              <a:rPr lang="en-US" sz="2200" dirty="0"/>
              <a:t>Write a CDS that converts the left outer join as an association.</a:t>
            </a:r>
          </a:p>
        </p:txBody>
      </p:sp>
    </p:spTree>
    <p:extLst>
      <p:ext uri="{BB962C8B-B14F-4D97-AF65-F5344CB8AC3E}">
        <p14:creationId xmlns:p14="http://schemas.microsoft.com/office/powerpoint/2010/main" val="2847757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DA04F7A-5CE8-B1F9-B86F-C7E58B761BD2}"/>
              </a:ext>
            </a:extLst>
          </p:cNvPr>
          <p:cNvSpPr>
            <a:spLocks noGrp="1"/>
          </p:cNvSpPr>
          <p:nvPr>
            <p:ph type="title"/>
          </p:nvPr>
        </p:nvSpPr>
        <p:spPr>
          <a:xfrm>
            <a:off x="356616" y="502920"/>
            <a:ext cx="3694176" cy="1463040"/>
          </a:xfrm>
        </p:spPr>
        <p:txBody>
          <a:bodyPr vert="horz" lIns="91440" tIns="45720" rIns="91440" bIns="45720" rtlCol="0" anchor="ctr">
            <a:normAutofit/>
          </a:bodyPr>
          <a:lstStyle/>
          <a:p>
            <a:r>
              <a:rPr lang="en-US" sz="4800" kern="1200" dirty="0">
                <a:solidFill>
                  <a:schemeClr val="tx1"/>
                </a:solidFill>
                <a:latin typeface="+mj-lt"/>
                <a:ea typeface="+mj-ea"/>
                <a:cs typeface="+mj-cs"/>
              </a:rPr>
              <a:t>13 - Hands On </a:t>
            </a: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2CC76BE0-F7C9-512F-DF28-BCE5F6C23EDD}"/>
              </a:ext>
            </a:extLst>
          </p:cNvPr>
          <p:cNvSpPr>
            <a:spLocks noGrp="1"/>
          </p:cNvSpPr>
          <p:nvPr>
            <p:ph sz="half" idx="1"/>
          </p:nvPr>
        </p:nvSpPr>
        <p:spPr>
          <a:xfrm>
            <a:off x="4654295" y="502920"/>
            <a:ext cx="6894576" cy="2589422"/>
          </a:xfrm>
        </p:spPr>
        <p:txBody>
          <a:bodyPr vert="horz" lIns="91440" tIns="45720" rIns="91440" bIns="45720" rtlCol="0" anchor="ctr">
            <a:normAutofit/>
          </a:bodyPr>
          <a:lstStyle/>
          <a:p>
            <a:pPr marL="342900" indent="-342900">
              <a:buAutoNum type="arabicPeriod"/>
            </a:pPr>
            <a:r>
              <a:rPr lang="en-US" sz="2200" dirty="0"/>
              <a:t>Look at the CDS view from the selection.</a:t>
            </a:r>
          </a:p>
          <a:p>
            <a:pPr marL="342900" indent="-342900">
              <a:buAutoNum type="arabicPeriod"/>
            </a:pPr>
            <a:r>
              <a:rPr lang="en-US" sz="2200" dirty="0"/>
              <a:t>Write a report with this select and compare the fields </a:t>
            </a:r>
            <a:r>
              <a:rPr lang="en-US" sz="2200" dirty="0" err="1"/>
              <a:t>castchar</a:t>
            </a:r>
            <a:r>
              <a:rPr lang="en-US" sz="2200" dirty="0"/>
              <a:t> and numc000 in the result (IF statement)... via EQ. What do you notice?</a:t>
            </a:r>
          </a:p>
          <a:p>
            <a:pPr marL="342900" indent="-342900">
              <a:buAutoNum type="arabicPeriod"/>
            </a:pPr>
            <a:r>
              <a:rPr lang="en-US" sz="2200" dirty="0"/>
              <a:t>Additional task: Write a CDS view that selects ZI_SFLIGHT but converts the timestamp into a date.</a:t>
            </a:r>
          </a:p>
        </p:txBody>
      </p:sp>
      <p:pic>
        <p:nvPicPr>
          <p:cNvPr id="5" name="Inhaltsplatzhalter 4">
            <a:extLst>
              <a:ext uri="{FF2B5EF4-FFF2-40B4-BE49-F238E27FC236}">
                <a16:creationId xmlns:a16="http://schemas.microsoft.com/office/drawing/2014/main" id="{407B60C0-F785-C770-A114-6E5AC67E3080}"/>
              </a:ext>
            </a:extLst>
          </p:cNvPr>
          <p:cNvPicPr>
            <a:picLocks noGrp="1" noChangeAspect="1"/>
          </p:cNvPicPr>
          <p:nvPr>
            <p:ph sz="half" idx="2"/>
          </p:nvPr>
        </p:nvPicPr>
        <p:blipFill>
          <a:blip r:embed="rId3"/>
          <a:stretch>
            <a:fillRect/>
          </a:stretch>
        </p:blipFill>
        <p:spPr>
          <a:xfrm>
            <a:off x="630936" y="3765658"/>
            <a:ext cx="10917936" cy="1009908"/>
          </a:xfrm>
          <a:prstGeom prst="rect">
            <a:avLst/>
          </a:prstGeom>
        </p:spPr>
      </p:pic>
    </p:spTree>
    <p:extLst>
      <p:ext uri="{BB962C8B-B14F-4D97-AF65-F5344CB8AC3E}">
        <p14:creationId xmlns:p14="http://schemas.microsoft.com/office/powerpoint/2010/main" val="1439216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11A9FFA1-7D19-D58F-4EBF-FE6B4AD44E61}"/>
              </a:ext>
            </a:extLst>
          </p:cNvPr>
          <p:cNvSpPr>
            <a:spLocks noGrp="1"/>
          </p:cNvSpPr>
          <p:nvPr>
            <p:ph type="title"/>
          </p:nvPr>
        </p:nvSpPr>
        <p:spPr>
          <a:xfrm>
            <a:off x="638881" y="639193"/>
            <a:ext cx="6096215" cy="3573516"/>
          </a:xfrm>
        </p:spPr>
        <p:txBody>
          <a:bodyPr vert="horz" lIns="91440" tIns="45720" rIns="91440" bIns="45720" rtlCol="0" anchor="b">
            <a:normAutofit/>
          </a:bodyPr>
          <a:lstStyle/>
          <a:p>
            <a:r>
              <a:rPr lang="en-US" sz="5100" kern="1200" dirty="0">
                <a:solidFill>
                  <a:schemeClr val="tx1"/>
                </a:solidFill>
                <a:latin typeface="+mj-lt"/>
                <a:ea typeface="+mj-ea"/>
                <a:cs typeface="+mj-cs"/>
              </a:rPr>
              <a:t>Cast - CDS Type </a:t>
            </a:r>
            <a:br>
              <a:rPr lang="en-US" sz="5100" kern="1200" dirty="0">
                <a:solidFill>
                  <a:schemeClr val="tx1"/>
                </a:solidFill>
                <a:latin typeface="+mj-lt"/>
                <a:ea typeface="+mj-ea"/>
                <a:cs typeface="+mj-cs"/>
              </a:rPr>
            </a:br>
            <a:r>
              <a:rPr lang="en-US" sz="5100" kern="1200" dirty="0">
                <a:solidFill>
                  <a:schemeClr val="tx1"/>
                </a:solidFill>
                <a:latin typeface="+mj-lt"/>
                <a:ea typeface="+mj-ea"/>
                <a:cs typeface="+mj-cs"/>
              </a:rPr>
              <a:t>conversions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2">
            <a:extLst>
              <a:ext uri="{FF2B5EF4-FFF2-40B4-BE49-F238E27FC236}">
                <a16:creationId xmlns:a16="http://schemas.microsoft.com/office/drawing/2014/main" id="{A93AF6A7-F742-223F-A53D-7528F2DDF5F6}"/>
              </a:ext>
            </a:extLst>
          </p:cNvPr>
          <p:cNvSpPr txBox="1">
            <a:spLocks/>
          </p:cNvSpPr>
          <p:nvPr/>
        </p:nvSpPr>
        <p:spPr>
          <a:xfrm>
            <a:off x="838199" y="4983276"/>
            <a:ext cx="10512552" cy="1126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3" name="Picture 2">
            <a:extLst>
              <a:ext uri="{FF2B5EF4-FFF2-40B4-BE49-F238E27FC236}">
                <a16:creationId xmlns:a16="http://schemas.microsoft.com/office/drawing/2014/main" id="{A5379E09-493A-6B4F-2EDB-798221634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566" y="1600366"/>
            <a:ext cx="6617220" cy="298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00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itel 5">
            <a:extLst>
              <a:ext uri="{FF2B5EF4-FFF2-40B4-BE49-F238E27FC236}">
                <a16:creationId xmlns:a16="http://schemas.microsoft.com/office/drawing/2014/main" id="{0DBD5CAD-37A6-7C0A-487E-E5760D88754A}"/>
              </a:ext>
            </a:extLst>
          </p:cNvPr>
          <p:cNvSpPr>
            <a:spLocks noGrp="1"/>
          </p:cNvSpPr>
          <p:nvPr>
            <p:ph type="title"/>
          </p:nvPr>
        </p:nvSpPr>
        <p:spPr>
          <a:xfrm>
            <a:off x="411480" y="548640"/>
            <a:ext cx="4030628" cy="5431536"/>
          </a:xfrm>
        </p:spPr>
        <p:txBody>
          <a:bodyPr>
            <a:normAutofit/>
          </a:bodyPr>
          <a:lstStyle/>
          <a:p>
            <a:r>
              <a:rPr lang="de-DE" sz="5400" dirty="0"/>
              <a:t>14 - Hands on</a:t>
            </a:r>
          </a:p>
        </p:txBody>
      </p:sp>
      <p:sp>
        <p:nvSpPr>
          <p:cNvPr id="1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Inhaltsplatzhalter 6">
            <a:extLst>
              <a:ext uri="{FF2B5EF4-FFF2-40B4-BE49-F238E27FC236}">
                <a16:creationId xmlns:a16="http://schemas.microsoft.com/office/drawing/2014/main" id="{BF37859D-2ADE-E59E-7839-E21FCBA8A59E}"/>
              </a:ext>
            </a:extLst>
          </p:cNvPr>
          <p:cNvSpPr>
            <a:spLocks noGrp="1"/>
          </p:cNvSpPr>
          <p:nvPr>
            <p:ph idx="1"/>
          </p:nvPr>
        </p:nvSpPr>
        <p:spPr>
          <a:xfrm>
            <a:off x="5126418" y="552091"/>
            <a:ext cx="6224335" cy="5431536"/>
          </a:xfrm>
        </p:spPr>
        <p:txBody>
          <a:bodyPr anchor="ctr">
            <a:normAutofit/>
          </a:bodyPr>
          <a:lstStyle/>
          <a:p>
            <a:pPr marL="457200" indent="-457200">
              <a:buAutoNum type="arabicPeriod"/>
            </a:pPr>
            <a:r>
              <a:rPr lang="de-DE" sz="2200" dirty="0"/>
              <a:t>Look at CDS View ZI_PRODUCTS_000.</a:t>
            </a:r>
          </a:p>
          <a:p>
            <a:pPr marL="457200" indent="-457200">
              <a:buAutoNum type="arabicPeriod"/>
            </a:pPr>
            <a:r>
              <a:rPr lang="de-DE" sz="2200" dirty="0" err="1"/>
              <a:t>Describe</a:t>
            </a:r>
            <a:r>
              <a:rPr lang="de-DE" sz="2200" dirty="0"/>
              <a:t> </a:t>
            </a:r>
            <a:r>
              <a:rPr lang="de-DE" sz="2200" dirty="0" err="1"/>
              <a:t>briefly</a:t>
            </a:r>
            <a:r>
              <a:rPr lang="de-DE" sz="2200" dirty="0"/>
              <a:t> </a:t>
            </a:r>
            <a:r>
              <a:rPr lang="de-DE" sz="2200" dirty="0" err="1"/>
              <a:t>what</a:t>
            </a:r>
            <a:r>
              <a:rPr lang="de-DE" sz="2200" dirty="0"/>
              <a:t> </a:t>
            </a:r>
            <a:r>
              <a:rPr lang="de-DE" sz="2200" dirty="0" err="1"/>
              <a:t>this</a:t>
            </a:r>
            <a:r>
              <a:rPr lang="de-DE" sz="2200" dirty="0"/>
              <a:t> </a:t>
            </a:r>
            <a:r>
              <a:rPr lang="de-DE" sz="2200" dirty="0" err="1"/>
              <a:t>view</a:t>
            </a:r>
            <a:r>
              <a:rPr lang="de-DE" sz="2200" dirty="0"/>
              <a:t> </a:t>
            </a:r>
            <a:r>
              <a:rPr lang="de-DE" sz="2200" dirty="0" err="1"/>
              <a:t>does</a:t>
            </a:r>
            <a:r>
              <a:rPr lang="de-DE" sz="2200" dirty="0"/>
              <a:t> / </a:t>
            </a:r>
            <a:r>
              <a:rPr lang="de-DE" sz="2200" dirty="0" err="1"/>
              <a:t>displays</a:t>
            </a:r>
            <a:r>
              <a:rPr lang="de-DE" sz="2200" dirty="0"/>
              <a:t>.</a:t>
            </a:r>
          </a:p>
          <a:p>
            <a:pPr marL="457200" indent="-457200">
              <a:buAutoNum type="arabicPeriod"/>
            </a:pPr>
            <a:endParaRPr lang="de-DE" sz="2200" dirty="0"/>
          </a:p>
          <a:p>
            <a:pPr marL="0" indent="0">
              <a:buNone/>
            </a:pPr>
            <a:endParaRPr lang="de-DE" sz="2200" dirty="0"/>
          </a:p>
          <a:p>
            <a:pPr marL="0" indent="0">
              <a:buNone/>
            </a:pPr>
            <a:endParaRPr lang="de-DE" sz="2200" dirty="0"/>
          </a:p>
          <a:p>
            <a:pPr marL="457200" indent="-457200">
              <a:buAutoNum type="arabicPeriod"/>
            </a:pPr>
            <a:endParaRPr lang="de-DE" sz="2200" dirty="0"/>
          </a:p>
          <a:p>
            <a:pPr marL="457200" indent="-457200">
              <a:buAutoNum type="arabicPeriod"/>
            </a:pPr>
            <a:endParaRPr lang="de-DE" sz="2200" dirty="0"/>
          </a:p>
          <a:p>
            <a:pPr marL="457200" indent="-457200">
              <a:buAutoNum type="arabicPeriod"/>
            </a:pPr>
            <a:endParaRPr lang="de-DE" sz="2200" dirty="0"/>
          </a:p>
          <a:p>
            <a:pPr marL="457200" indent="-457200">
              <a:buAutoNum type="arabicPeriod"/>
            </a:pPr>
            <a:endParaRPr lang="de-DE" sz="2200" dirty="0"/>
          </a:p>
        </p:txBody>
      </p:sp>
      <p:pic>
        <p:nvPicPr>
          <p:cNvPr id="3" name="Grafik 2">
            <a:extLst>
              <a:ext uri="{FF2B5EF4-FFF2-40B4-BE49-F238E27FC236}">
                <a16:creationId xmlns:a16="http://schemas.microsoft.com/office/drawing/2014/main" id="{C6B885A6-0415-05DA-417D-41F903082840}"/>
              </a:ext>
            </a:extLst>
          </p:cNvPr>
          <p:cNvPicPr>
            <a:picLocks noChangeAspect="1"/>
          </p:cNvPicPr>
          <p:nvPr/>
        </p:nvPicPr>
        <p:blipFill>
          <a:blip r:embed="rId3"/>
          <a:stretch>
            <a:fillRect/>
          </a:stretch>
        </p:blipFill>
        <p:spPr>
          <a:xfrm>
            <a:off x="5274465" y="2587487"/>
            <a:ext cx="5017200" cy="3025167"/>
          </a:xfrm>
          <a:prstGeom prst="rect">
            <a:avLst/>
          </a:prstGeom>
        </p:spPr>
      </p:pic>
    </p:spTree>
    <p:extLst>
      <p:ext uri="{BB962C8B-B14F-4D97-AF65-F5344CB8AC3E}">
        <p14:creationId xmlns:p14="http://schemas.microsoft.com/office/powerpoint/2010/main" val="4130548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B163EE-9B06-B949-A431-D4CF86814B07}"/>
              </a:ext>
            </a:extLst>
          </p:cNvPr>
          <p:cNvSpPr>
            <a:spLocks noGrp="1"/>
          </p:cNvSpPr>
          <p:nvPr>
            <p:ph type="title"/>
          </p:nvPr>
        </p:nvSpPr>
        <p:spPr/>
        <p:txBody>
          <a:bodyPr/>
          <a:lstStyle/>
          <a:p>
            <a:r>
              <a:rPr lang="de-DE" dirty="0"/>
              <a:t>15 - Hands On</a:t>
            </a:r>
          </a:p>
        </p:txBody>
      </p:sp>
      <p:sp>
        <p:nvSpPr>
          <p:cNvPr id="4" name="Inhaltsplatzhalter 3">
            <a:extLst>
              <a:ext uri="{FF2B5EF4-FFF2-40B4-BE49-F238E27FC236}">
                <a16:creationId xmlns:a16="http://schemas.microsoft.com/office/drawing/2014/main" id="{A6863649-654D-D225-C8A1-29199E8A2E98}"/>
              </a:ext>
            </a:extLst>
          </p:cNvPr>
          <p:cNvSpPr>
            <a:spLocks noGrp="1"/>
          </p:cNvSpPr>
          <p:nvPr>
            <p:ph sz="half" idx="1"/>
          </p:nvPr>
        </p:nvSpPr>
        <p:spPr/>
        <p:txBody>
          <a:bodyPr>
            <a:normAutofit/>
          </a:bodyPr>
          <a:lstStyle/>
          <a:p>
            <a:r>
              <a:rPr lang="en-US" dirty="0"/>
              <a:t>Write a similar CDS view which selects from ZI_PRODUCTS_000.</a:t>
            </a:r>
          </a:p>
          <a:p>
            <a:r>
              <a:rPr lang="en-US" dirty="0"/>
              <a:t>Use a parameter for having sum.</a:t>
            </a:r>
          </a:p>
          <a:p>
            <a:r>
              <a:rPr lang="en-US" dirty="0"/>
              <a:t>Pass the parameter in an ABAP report in the Select.</a:t>
            </a:r>
            <a:endParaRPr lang="de-DE" dirty="0"/>
          </a:p>
        </p:txBody>
      </p:sp>
      <p:pic>
        <p:nvPicPr>
          <p:cNvPr id="6" name="Inhaltsplatzhalter 5">
            <a:extLst>
              <a:ext uri="{FF2B5EF4-FFF2-40B4-BE49-F238E27FC236}">
                <a16:creationId xmlns:a16="http://schemas.microsoft.com/office/drawing/2014/main" id="{37B53745-A28E-7289-0511-89741115B148}"/>
              </a:ext>
            </a:extLst>
          </p:cNvPr>
          <p:cNvPicPr>
            <a:picLocks noGrp="1" noChangeAspect="1"/>
          </p:cNvPicPr>
          <p:nvPr>
            <p:ph sz="half" idx="2"/>
          </p:nvPr>
        </p:nvPicPr>
        <p:blipFill>
          <a:blip r:embed="rId3"/>
          <a:stretch>
            <a:fillRect/>
          </a:stretch>
        </p:blipFill>
        <p:spPr>
          <a:xfrm>
            <a:off x="6172202" y="2456354"/>
            <a:ext cx="5387690" cy="2189765"/>
          </a:xfrm>
          <a:prstGeom prst="rect">
            <a:avLst/>
          </a:prstGeom>
        </p:spPr>
      </p:pic>
    </p:spTree>
    <p:extLst>
      <p:ext uri="{BB962C8B-B14F-4D97-AF65-F5344CB8AC3E}">
        <p14:creationId xmlns:p14="http://schemas.microsoft.com/office/powerpoint/2010/main" val="2604299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itel 3">
            <a:extLst>
              <a:ext uri="{FF2B5EF4-FFF2-40B4-BE49-F238E27FC236}">
                <a16:creationId xmlns:a16="http://schemas.microsoft.com/office/drawing/2014/main" id="{C431E611-DE3B-AB67-721A-0F120C81268F}"/>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400" kern="1200" dirty="0">
                <a:solidFill>
                  <a:schemeClr val="tx1"/>
                </a:solidFill>
                <a:latin typeface="+mj-lt"/>
                <a:ea typeface="+mj-ea"/>
                <a:cs typeface="+mj-cs"/>
              </a:rPr>
              <a:t>16 - Hands On</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Inhaltsplatzhalter 4">
            <a:extLst>
              <a:ext uri="{FF2B5EF4-FFF2-40B4-BE49-F238E27FC236}">
                <a16:creationId xmlns:a16="http://schemas.microsoft.com/office/drawing/2014/main" id="{BCDC4504-6868-6EC8-73B3-C93719517973}"/>
              </a:ext>
            </a:extLst>
          </p:cNvPr>
          <p:cNvSpPr>
            <a:spLocks noGrp="1"/>
          </p:cNvSpPr>
          <p:nvPr>
            <p:ph sz="half" idx="1"/>
          </p:nvPr>
        </p:nvSpPr>
        <p:spPr>
          <a:xfrm>
            <a:off x="630936" y="2660904"/>
            <a:ext cx="4818888" cy="3547872"/>
          </a:xfrm>
        </p:spPr>
        <p:txBody>
          <a:bodyPr vert="horz" lIns="91440" tIns="45720" rIns="91440" bIns="45720" rtlCol="0" anchor="t">
            <a:normAutofit/>
          </a:bodyPr>
          <a:lstStyle/>
          <a:p>
            <a:r>
              <a:rPr lang="en-US" sz="2200" dirty="0">
                <a:solidFill>
                  <a:schemeClr val="bg1">
                    <a:lumMod val="75000"/>
                  </a:schemeClr>
                </a:solidFill>
              </a:rPr>
              <a:t>Implement the following report.</a:t>
            </a:r>
          </a:p>
          <a:p>
            <a:r>
              <a:rPr lang="en-US" sz="2200" dirty="0">
                <a:solidFill>
                  <a:schemeClr val="bg1">
                    <a:lumMod val="75000"/>
                  </a:schemeClr>
                </a:solidFill>
              </a:rPr>
              <a:t>Document the results of the different selections in the source code.</a:t>
            </a:r>
          </a:p>
          <a:p>
            <a:r>
              <a:rPr lang="en-US" sz="2200" dirty="0">
                <a:solidFill>
                  <a:schemeClr val="bg1">
                    <a:lumMod val="75000"/>
                  </a:schemeClr>
                </a:solidFill>
              </a:rPr>
              <a:t>Can you say why the results are different?</a:t>
            </a:r>
          </a:p>
          <a:p>
            <a:r>
              <a:rPr lang="en-US" sz="2200" dirty="0">
                <a:solidFill>
                  <a:schemeClr val="bg1">
                    <a:lumMod val="75000"/>
                  </a:schemeClr>
                </a:solidFill>
              </a:rPr>
              <a:t>Look in the CDS, what does the keyword UNION mean?</a:t>
            </a:r>
          </a:p>
        </p:txBody>
      </p:sp>
      <p:pic>
        <p:nvPicPr>
          <p:cNvPr id="7" name="Inhaltsplatzhalter 6">
            <a:extLst>
              <a:ext uri="{FF2B5EF4-FFF2-40B4-BE49-F238E27FC236}">
                <a16:creationId xmlns:a16="http://schemas.microsoft.com/office/drawing/2014/main" id="{D24ED170-966F-619C-F0C6-53EF5D449277}"/>
              </a:ext>
            </a:extLst>
          </p:cNvPr>
          <p:cNvPicPr>
            <a:picLocks noGrp="1" noChangeAspect="1"/>
          </p:cNvPicPr>
          <p:nvPr>
            <p:ph sz="half" idx="2"/>
          </p:nvPr>
        </p:nvPicPr>
        <p:blipFill>
          <a:blip r:embed="rId3"/>
          <a:stretch>
            <a:fillRect/>
          </a:stretch>
        </p:blipFill>
        <p:spPr>
          <a:xfrm>
            <a:off x="6099048" y="938346"/>
            <a:ext cx="5458968" cy="4981307"/>
          </a:xfrm>
          <a:prstGeom prst="rect">
            <a:avLst/>
          </a:prstGeom>
        </p:spPr>
      </p:pic>
    </p:spTree>
    <p:extLst>
      <p:ext uri="{BB962C8B-B14F-4D97-AF65-F5344CB8AC3E}">
        <p14:creationId xmlns:p14="http://schemas.microsoft.com/office/powerpoint/2010/main" val="2803094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C08D6C17-30FC-AEB8-1076-F0D28E8388AC}"/>
              </a:ext>
            </a:extLst>
          </p:cNvPr>
          <p:cNvSpPr>
            <a:spLocks noGrp="1"/>
          </p:cNvSpPr>
          <p:nvPr>
            <p:ph type="title"/>
          </p:nvPr>
        </p:nvSpPr>
        <p:spPr>
          <a:xfrm>
            <a:off x="841248" y="548640"/>
            <a:ext cx="3600860" cy="5431536"/>
          </a:xfrm>
        </p:spPr>
        <p:txBody>
          <a:bodyPr>
            <a:normAutofit/>
          </a:bodyPr>
          <a:lstStyle/>
          <a:p>
            <a:r>
              <a:rPr lang="de-DE" sz="5400" dirty="0"/>
              <a:t>17 - Hands On + (Additional)</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4A220151-7E3B-43EC-A37C-7E50B5B051F6}"/>
              </a:ext>
            </a:extLst>
          </p:cNvPr>
          <p:cNvSpPr>
            <a:spLocks noGrp="1"/>
          </p:cNvSpPr>
          <p:nvPr>
            <p:ph idx="1"/>
          </p:nvPr>
        </p:nvSpPr>
        <p:spPr>
          <a:xfrm>
            <a:off x="5126418" y="552091"/>
            <a:ext cx="6224335" cy="5431536"/>
          </a:xfrm>
        </p:spPr>
        <p:txBody>
          <a:bodyPr anchor="ctr">
            <a:normAutofit/>
          </a:bodyPr>
          <a:lstStyle/>
          <a:p>
            <a:r>
              <a:rPr lang="en-US" sz="2200" dirty="0"/>
              <a:t>Open ZC_SalesOrderWithUserInput2</a:t>
            </a:r>
          </a:p>
          <a:p>
            <a:r>
              <a:rPr lang="en-US" sz="2200" dirty="0"/>
              <a:t>What happens if I make the following Select:</a:t>
            </a:r>
            <a:br>
              <a:rPr lang="en-US" sz="2200" dirty="0"/>
            </a:br>
            <a:br>
              <a:rPr lang="de-DE" sz="2200" dirty="0"/>
            </a:br>
            <a:r>
              <a:rPr lang="de-DE" sz="2200" dirty="0">
                <a:latin typeface="Courier New" panose="02070309020205020404" pitchFamily="49" charset="0"/>
                <a:cs typeface="Courier New" panose="02070309020205020404" pitchFamily="49" charset="0"/>
              </a:rPr>
              <a:t>SELECT * FROM zc_salesorderwithuserinput2( </a:t>
            </a:r>
            <a:r>
              <a:rPr lang="de-DE" sz="2200" dirty="0" err="1">
                <a:latin typeface="Courier New" panose="02070309020205020404" pitchFamily="49" charset="0"/>
                <a:cs typeface="Courier New" panose="02070309020205020404" pitchFamily="49" charset="0"/>
              </a:rPr>
              <a:t>p_userinput</a:t>
            </a:r>
            <a:r>
              <a:rPr lang="de-DE" sz="2200" dirty="0">
                <a:latin typeface="Courier New" panose="02070309020205020404" pitchFamily="49" charset="0"/>
                <a:cs typeface="Courier New" panose="02070309020205020404" pitchFamily="49" charset="0"/>
              </a:rPr>
              <a:t> = ‘TAF‘ ) INTO TABLE ... .</a:t>
            </a:r>
          </a:p>
        </p:txBody>
      </p:sp>
    </p:spTree>
    <p:extLst>
      <p:ext uri="{BB962C8B-B14F-4D97-AF65-F5344CB8AC3E}">
        <p14:creationId xmlns:p14="http://schemas.microsoft.com/office/powerpoint/2010/main" val="2065162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el 4">
            <a:extLst>
              <a:ext uri="{FF2B5EF4-FFF2-40B4-BE49-F238E27FC236}">
                <a16:creationId xmlns:a16="http://schemas.microsoft.com/office/drawing/2014/main" id="{6466E8A7-645C-A662-E450-37E7E94225DA}"/>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Brainstorming</a:t>
            </a:r>
          </a:p>
        </p:txBody>
      </p:sp>
      <p:sp>
        <p:nvSpPr>
          <p:cNvPr id="6" name="Inhaltsplatzhalter 5">
            <a:extLst>
              <a:ext uri="{FF2B5EF4-FFF2-40B4-BE49-F238E27FC236}">
                <a16:creationId xmlns:a16="http://schemas.microsoft.com/office/drawing/2014/main" id="{0D0F2816-D60C-E665-82B7-F512C57640E4}"/>
              </a:ext>
            </a:extLst>
          </p:cNvPr>
          <p:cNvSpPr>
            <a:spLocks noGrp="1"/>
          </p:cNvSpPr>
          <p:nvPr>
            <p:ph type="body" idx="1"/>
          </p:nvPr>
        </p:nvSpPr>
        <p:spPr>
          <a:xfrm>
            <a:off x="838199" y="4983276"/>
            <a:ext cx="10512552" cy="1126680"/>
          </a:xfrm>
        </p:spPr>
        <p:txBody>
          <a:bodyPr vert="horz" lIns="91440" tIns="45720" rIns="91440" bIns="45720" rtlCol="0">
            <a:normAutofit/>
          </a:bodyPr>
          <a:lstStyle/>
          <a:p>
            <a:r>
              <a:rPr lang="en-US" kern="1200" dirty="0">
                <a:solidFill>
                  <a:schemeClr val="tx1"/>
                </a:solidFill>
                <a:latin typeface="+mn-lt"/>
                <a:ea typeface="+mn-ea"/>
                <a:cs typeface="+mn-cs"/>
              </a:rPr>
              <a:t>Wrap up the day</a:t>
            </a:r>
          </a:p>
        </p:txBody>
      </p:sp>
      <p:sp>
        <p:nvSpPr>
          <p:cNvPr id="13"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2543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92493E2E-0D32-3F0C-9FF0-3475F04C2619}"/>
              </a:ext>
            </a:extLst>
          </p:cNvPr>
          <p:cNvSpPr>
            <a:spLocks noGrp="1"/>
          </p:cNvSpPr>
          <p:nvPr>
            <p:ph type="title"/>
          </p:nvPr>
        </p:nvSpPr>
        <p:spPr>
          <a:xfrm>
            <a:off x="686834" y="1153572"/>
            <a:ext cx="3200400" cy="4461163"/>
          </a:xfrm>
        </p:spPr>
        <p:txBody>
          <a:bodyPr>
            <a:normAutofit/>
          </a:bodyPr>
          <a:lstStyle/>
          <a:p>
            <a:r>
              <a:rPr lang="de-DE" dirty="0">
                <a:solidFill>
                  <a:srgbClr val="FFFFFF"/>
                </a:solidFill>
              </a:rPr>
              <a:t>ABAP CDS</a:t>
            </a: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Inhaltsplatzhalter 2">
            <a:extLst>
              <a:ext uri="{FF2B5EF4-FFF2-40B4-BE49-F238E27FC236}">
                <a16:creationId xmlns:a16="http://schemas.microsoft.com/office/drawing/2014/main" id="{C11C5233-96BA-B1DB-ACF2-0B9B4483FE94}"/>
              </a:ext>
            </a:extLst>
          </p:cNvPr>
          <p:cNvSpPr>
            <a:spLocks noGrp="1"/>
          </p:cNvSpPr>
          <p:nvPr>
            <p:ph idx="1"/>
          </p:nvPr>
        </p:nvSpPr>
        <p:spPr>
          <a:xfrm>
            <a:off x="4447308" y="591344"/>
            <a:ext cx="6906491" cy="5585619"/>
          </a:xfrm>
        </p:spPr>
        <p:txBody>
          <a:bodyPr anchor="ctr">
            <a:normAutofit/>
          </a:bodyPr>
          <a:lstStyle/>
          <a:p>
            <a:r>
              <a:rPr lang="en-US" dirty="0"/>
              <a:t>ABAP Core Data Services, or ABAP CDS for short, is an infrastructure for defining and consuming semantically rich data models in ABAP. </a:t>
            </a:r>
          </a:p>
          <a:p>
            <a:r>
              <a:rPr lang="en-US" dirty="0"/>
              <a:t>They use a CDS DDL to define CDS entities that implement a semantic data model. </a:t>
            </a:r>
          </a:p>
          <a:p>
            <a:r>
              <a:rPr lang="en-US" dirty="0"/>
              <a:t>The most important CDS modeling entities are </a:t>
            </a:r>
            <a:r>
              <a:rPr lang="en-US" dirty="0">
                <a:solidFill>
                  <a:schemeClr val="accent6"/>
                </a:solidFill>
              </a:rPr>
              <a:t>CDS View entities</a:t>
            </a:r>
            <a:r>
              <a:rPr lang="en-US" dirty="0"/>
              <a:t>.</a:t>
            </a:r>
          </a:p>
        </p:txBody>
      </p:sp>
    </p:spTree>
    <p:extLst>
      <p:ext uri="{BB962C8B-B14F-4D97-AF65-F5344CB8AC3E}">
        <p14:creationId xmlns:p14="http://schemas.microsoft.com/office/powerpoint/2010/main" val="466385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9" name="Rectangle 17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itel 1">
            <a:extLst>
              <a:ext uri="{FF2B5EF4-FFF2-40B4-BE49-F238E27FC236}">
                <a16:creationId xmlns:a16="http://schemas.microsoft.com/office/drawing/2014/main" id="{5FA9602A-4760-7B0E-B8C9-6ECF915D5F9A}"/>
              </a:ext>
            </a:extLst>
          </p:cNvPr>
          <p:cNvSpPr>
            <a:spLocks noGrp="1"/>
          </p:cNvSpPr>
          <p:nvPr>
            <p:ph type="title"/>
          </p:nvPr>
        </p:nvSpPr>
        <p:spPr>
          <a:xfrm>
            <a:off x="630936" y="639520"/>
            <a:ext cx="3429000" cy="1719072"/>
          </a:xfrm>
        </p:spPr>
        <p:txBody>
          <a:bodyPr anchor="b">
            <a:normAutofit/>
          </a:bodyPr>
          <a:lstStyle/>
          <a:p>
            <a:r>
              <a:rPr lang="de-DE" sz="5400" dirty="0" err="1"/>
              <a:t>Types</a:t>
            </a:r>
            <a:r>
              <a:rPr lang="de-DE" sz="5400" dirty="0"/>
              <a:t> </a:t>
            </a:r>
            <a:r>
              <a:rPr lang="de-DE" sz="5400" dirty="0" err="1"/>
              <a:t>of</a:t>
            </a:r>
            <a:r>
              <a:rPr lang="de-DE" sz="5400" dirty="0"/>
              <a:t> CDS</a:t>
            </a:r>
          </a:p>
        </p:txBody>
      </p:sp>
      <p:sp>
        <p:nvSpPr>
          <p:cNvPr id="56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ontent Placeholder 8">
            <a:extLst>
              <a:ext uri="{FF2B5EF4-FFF2-40B4-BE49-F238E27FC236}">
                <a16:creationId xmlns:a16="http://schemas.microsoft.com/office/drawing/2014/main" id="{99E43731-201F-8716-AE65-94734A978E5C}"/>
              </a:ext>
            </a:extLst>
          </p:cNvPr>
          <p:cNvSpPr>
            <a:spLocks noGrp="1"/>
          </p:cNvSpPr>
          <p:nvPr>
            <p:ph idx="1"/>
          </p:nvPr>
        </p:nvSpPr>
        <p:spPr>
          <a:xfrm>
            <a:off x="630936" y="2807208"/>
            <a:ext cx="3429000" cy="3410712"/>
          </a:xfrm>
        </p:spPr>
        <p:txBody>
          <a:bodyPr anchor="t">
            <a:normAutofit/>
          </a:bodyPr>
          <a:lstStyle/>
          <a:p>
            <a:r>
              <a:rPr lang="en-US" sz="1700" dirty="0"/>
              <a:t>CDS DDIC-based (obsolete)</a:t>
            </a:r>
          </a:p>
          <a:p>
            <a:pPr lvl="1"/>
            <a:r>
              <a:rPr lang="en-US" sz="1700" dirty="0"/>
              <a:t>uses a generated dictionary view as a technical representation for the database object.</a:t>
            </a:r>
          </a:p>
          <a:p>
            <a:pPr lvl="1"/>
            <a:r>
              <a:rPr lang="en-US" sz="1700" dirty="0">
                <a:latin typeface="Courier New" panose="02070309020205020404" pitchFamily="49" charset="0"/>
                <a:cs typeface="Courier New" panose="02070309020205020404" pitchFamily="49" charset="0"/>
              </a:rPr>
              <a:t>Define View …</a:t>
            </a:r>
          </a:p>
          <a:p>
            <a:r>
              <a:rPr lang="en-US" sz="1700" dirty="0"/>
              <a:t>CDS-View Entity</a:t>
            </a:r>
          </a:p>
          <a:p>
            <a:pPr lvl="1"/>
            <a:r>
              <a:rPr lang="en-US" sz="1700" dirty="0"/>
              <a:t>Define the data object directly.</a:t>
            </a:r>
          </a:p>
          <a:p>
            <a:pPr lvl="1"/>
            <a:r>
              <a:rPr lang="en-US" sz="1700" dirty="0"/>
              <a:t>No DDIC object</a:t>
            </a:r>
          </a:p>
          <a:p>
            <a:pPr lvl="1"/>
            <a:r>
              <a:rPr lang="en-US" sz="1700" dirty="0">
                <a:latin typeface="Courier New" panose="02070309020205020404" pitchFamily="49" charset="0"/>
                <a:cs typeface="Courier New" panose="02070309020205020404" pitchFamily="49" charset="0"/>
              </a:rPr>
              <a:t>Define View Entity …</a:t>
            </a:r>
          </a:p>
        </p:txBody>
      </p:sp>
      <p:pic>
        <p:nvPicPr>
          <p:cNvPr id="5" name="Inhaltsplatzhalter 4" descr="Ein Bild, das Text, Diagramm, Reihe, Plan enthält.&#10;&#10;Automatisch generierte Beschreibung">
            <a:extLst>
              <a:ext uri="{FF2B5EF4-FFF2-40B4-BE49-F238E27FC236}">
                <a16:creationId xmlns:a16="http://schemas.microsoft.com/office/drawing/2014/main" id="{19BFF646-F8D5-B956-9F61-18E46EC44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792540"/>
            <a:ext cx="6903720" cy="5272919"/>
          </a:xfrm>
          <a:prstGeom prst="rect">
            <a:avLst/>
          </a:prstGeom>
        </p:spPr>
      </p:pic>
      <p:sp>
        <p:nvSpPr>
          <p:cNvPr id="2" name="Rechteck 1">
            <a:extLst>
              <a:ext uri="{FF2B5EF4-FFF2-40B4-BE49-F238E27FC236}">
                <a16:creationId xmlns:a16="http://schemas.microsoft.com/office/drawing/2014/main" id="{599A03A3-8110-F482-8961-40855045151E}"/>
              </a:ext>
            </a:extLst>
          </p:cNvPr>
          <p:cNvSpPr/>
          <p:nvPr/>
        </p:nvSpPr>
        <p:spPr>
          <a:xfrm>
            <a:off x="8907780" y="990600"/>
            <a:ext cx="2895600" cy="5272919"/>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4466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2EF7DB81-6081-103C-4717-F87C1C5C0849}"/>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4200" kern="1200" dirty="0">
                <a:solidFill>
                  <a:schemeClr val="tx1"/>
                </a:solidFill>
                <a:latin typeface="+mj-lt"/>
                <a:ea typeface="+mj-ea"/>
                <a:cs typeface="+mj-cs"/>
              </a:rPr>
              <a:t>Not only technical definition of data objects</a:t>
            </a:r>
          </a:p>
        </p:txBody>
      </p:sp>
      <p:sp>
        <p:nvSpPr>
          <p:cNvPr id="58"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Inhaltsplatzhalter 4" descr="Ein Bild, das Text, Diagramm, Reihe, Screenshot enthält.&#10;&#10;Automatisch generierte Beschreibung">
            <a:extLst>
              <a:ext uri="{FF2B5EF4-FFF2-40B4-BE49-F238E27FC236}">
                <a16:creationId xmlns:a16="http://schemas.microsoft.com/office/drawing/2014/main" id="{41F0F45E-0913-F365-22BC-ABEB856B47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053709"/>
            <a:ext cx="6894576" cy="3068085"/>
          </a:xfrm>
          <a:prstGeom prst="rect">
            <a:avLst/>
          </a:prstGeom>
        </p:spPr>
      </p:pic>
      <p:sp>
        <p:nvSpPr>
          <p:cNvPr id="6" name="Textplatzhalter 5">
            <a:extLst>
              <a:ext uri="{FF2B5EF4-FFF2-40B4-BE49-F238E27FC236}">
                <a16:creationId xmlns:a16="http://schemas.microsoft.com/office/drawing/2014/main" id="{5D48F314-644C-8DD9-568B-3130F2E643A2}"/>
              </a:ext>
            </a:extLst>
          </p:cNvPr>
          <p:cNvSpPr>
            <a:spLocks noGrp="1"/>
          </p:cNvSpPr>
          <p:nvPr>
            <p:ph type="body" sz="half" idx="2"/>
          </p:nvPr>
        </p:nvSpPr>
        <p:spPr>
          <a:xfrm>
            <a:off x="4654296" y="4792830"/>
            <a:ext cx="6894576" cy="1428487"/>
          </a:xfrm>
        </p:spPr>
        <p:txBody>
          <a:bodyPr vert="horz" lIns="91440" tIns="45720" rIns="91440" bIns="45720" rtlCol="0" anchor="t">
            <a:normAutofit/>
          </a:bodyPr>
          <a:lstStyle/>
          <a:p>
            <a:pPr marL="285750" indent="-228600">
              <a:buFont typeface="Arial" panose="020B0604020202020204" pitchFamily="34" charset="0"/>
              <a:buChar char="•"/>
            </a:pPr>
            <a:r>
              <a:rPr lang="en-US" sz="1500" dirty="0"/>
              <a:t>Technical definition</a:t>
            </a:r>
          </a:p>
          <a:p>
            <a:pPr marL="285750" indent="-228600">
              <a:buFont typeface="Arial" panose="020B0604020202020204" pitchFamily="34" charset="0"/>
              <a:buChar char="•"/>
            </a:pPr>
            <a:r>
              <a:rPr lang="en-US" sz="1500" dirty="0"/>
              <a:t>Annotations for enriching the technical view with semantic information (@...)</a:t>
            </a:r>
          </a:p>
          <a:p>
            <a:pPr marL="285750" indent="-228600">
              <a:buFont typeface="Arial" panose="020B0604020202020204" pitchFamily="34" charset="0"/>
              <a:buChar char="•"/>
            </a:pPr>
            <a:r>
              <a:rPr lang="en-US" sz="1500" dirty="0"/>
              <a:t>Only a few annotations are analyzed by the ABAP system. The rest is passed on to the consumer (OData Service, UI)</a:t>
            </a:r>
          </a:p>
          <a:p>
            <a:pPr marL="285750" indent="-228600">
              <a:buFont typeface="Arial" panose="020B0604020202020204" pitchFamily="34" charset="0"/>
              <a:buChar char="•"/>
            </a:pPr>
            <a:endParaRPr lang="en-US" sz="1500" dirty="0"/>
          </a:p>
        </p:txBody>
      </p:sp>
    </p:spTree>
    <p:extLst>
      <p:ext uri="{BB962C8B-B14F-4D97-AF65-F5344CB8AC3E}">
        <p14:creationId xmlns:p14="http://schemas.microsoft.com/office/powerpoint/2010/main" val="395737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EF7DB81-6081-103C-4717-F87C1C5C0849}"/>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4200" kern="1200" dirty="0">
                <a:solidFill>
                  <a:schemeClr val="tx1"/>
                </a:solidFill>
                <a:latin typeface="+mj-lt"/>
                <a:ea typeface="+mj-ea"/>
                <a:cs typeface="+mj-cs"/>
              </a:rPr>
              <a:t>Parts of CDS views</a:t>
            </a:r>
          </a:p>
        </p:txBody>
      </p:sp>
      <p:sp>
        <p:nvSpPr>
          <p:cNvPr id="58"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271A6CC5-543D-37F1-FFCD-0D03653B3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728" y="554963"/>
            <a:ext cx="6742198" cy="27978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F43EC08-FD3C-CC89-C1A1-C7C8C26BE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728" y="3800679"/>
            <a:ext cx="5529943" cy="2609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1723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8486</Words>
  <Application>Microsoft Office PowerPoint</Application>
  <PresentationFormat>Breitbild</PresentationFormat>
  <Paragraphs>870</Paragraphs>
  <Slides>59</Slides>
  <Notes>28</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59</vt:i4>
      </vt:variant>
    </vt:vector>
  </HeadingPairs>
  <TitlesOfParts>
    <vt:vector size="71" baseType="lpstr">
      <vt:lpstr>72Brand</vt:lpstr>
      <vt:lpstr>Aptos</vt:lpstr>
      <vt:lpstr>Aptos Display</vt:lpstr>
      <vt:lpstr>Arial</vt:lpstr>
      <vt:lpstr>Benton Sans</vt:lpstr>
      <vt:lpstr>Calibri</vt:lpstr>
      <vt:lpstr>Consolas</vt:lpstr>
      <vt:lpstr>Courier New</vt:lpstr>
      <vt:lpstr>Helvetica</vt:lpstr>
      <vt:lpstr>Segoe WPC</vt:lpstr>
      <vt:lpstr>static</vt:lpstr>
      <vt:lpstr>Office</vt:lpstr>
      <vt:lpstr>Data Modeling with Core Data Services</vt:lpstr>
      <vt:lpstr>Day 1</vt:lpstr>
      <vt:lpstr>Agenda</vt:lpstr>
      <vt:lpstr>Introduction</vt:lpstr>
      <vt:lpstr>Entity</vt:lpstr>
      <vt:lpstr>ABAP CDS</vt:lpstr>
      <vt:lpstr>Types of CDS</vt:lpstr>
      <vt:lpstr>Not only technical definition of data objects</vt:lpstr>
      <vt:lpstr>Parts of CDS views</vt:lpstr>
      <vt:lpstr>Business Object</vt:lpstr>
      <vt:lpstr>Business Object</vt:lpstr>
      <vt:lpstr>Business Object</vt:lpstr>
      <vt:lpstr>ABAP CDS Objects</vt:lpstr>
      <vt:lpstr>ABAP CDS Objects - Definitions</vt:lpstr>
      <vt:lpstr>Introduction</vt:lpstr>
      <vt:lpstr>Changes to ABAP 7.4 and 7.5</vt:lpstr>
      <vt:lpstr>Clean ABAP </vt:lpstr>
      <vt:lpstr>Introduction</vt:lpstr>
      <vt:lpstr>  </vt:lpstr>
      <vt:lpstr>01 - Hands On  Where to find (Standard-Content)-CDS Views? How to call them in Eclipse? Where is the documentation?</vt:lpstr>
      <vt:lpstr>Basic SQL Features</vt:lpstr>
      <vt:lpstr>Define the data model</vt:lpstr>
      <vt:lpstr>Define the data model</vt:lpstr>
      <vt:lpstr>Development Workflow</vt:lpstr>
      <vt:lpstr>Create a database table</vt:lpstr>
      <vt:lpstr>02 - Hands On</vt:lpstr>
      <vt:lpstr>Create a simple CDS view entity</vt:lpstr>
      <vt:lpstr>Structure  of a CDS view entity</vt:lpstr>
      <vt:lpstr>03 - Hands On</vt:lpstr>
      <vt:lpstr>Difference between  Associations and Joins</vt:lpstr>
      <vt:lpstr>Associations</vt:lpstr>
      <vt:lpstr>04 - Hands On</vt:lpstr>
      <vt:lpstr>Root entity</vt:lpstr>
      <vt:lpstr>05 - Hands On</vt:lpstr>
      <vt:lpstr>Association and composition</vt:lpstr>
      <vt:lpstr>Structure  of a CDS root view entity</vt:lpstr>
      <vt:lpstr>06 - Hands On</vt:lpstr>
      <vt:lpstr>Quiz</vt:lpstr>
      <vt:lpstr>SQL Features</vt:lpstr>
      <vt:lpstr>SQL Features   Topics of the exercises</vt:lpstr>
      <vt:lpstr>07 - Hands on</vt:lpstr>
      <vt:lpstr>Accessing CDS Associations from ABAP</vt:lpstr>
      <vt:lpstr>08 - Hands on</vt:lpstr>
      <vt:lpstr>Restrict Filters in  Path expressions</vt:lpstr>
      <vt:lpstr>09 - Hands On</vt:lpstr>
      <vt:lpstr>CDS Input Parameters  declarations</vt:lpstr>
      <vt:lpstr>CDS  Parameters in ABAP SQL</vt:lpstr>
      <vt:lpstr>CDS Input Parameters  prefilled</vt:lpstr>
      <vt:lpstr>10 - Hands On</vt:lpstr>
      <vt:lpstr>Process  Datasets in CDS</vt:lpstr>
      <vt:lpstr>11 - Hands On</vt:lpstr>
      <vt:lpstr>12 - Hands On</vt:lpstr>
      <vt:lpstr>13 - Hands On </vt:lpstr>
      <vt:lpstr>Cast - CDS Type  conversions</vt:lpstr>
      <vt:lpstr>14 - Hands on</vt:lpstr>
      <vt:lpstr>15 - Hands On</vt:lpstr>
      <vt:lpstr>16 - Hands On</vt:lpstr>
      <vt:lpstr>17 - Hands On + (Additional)</vt:lpstr>
      <vt:lpstr>Brainstorming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 Implementierungs-Workflow</dc:title>
  <dc:creator>Nils Meyhoff</dc:creator>
  <cp:lastModifiedBy>Matti Lange</cp:lastModifiedBy>
  <cp:revision>139</cp:revision>
  <dcterms:created xsi:type="dcterms:W3CDTF">2024-05-22T07:20:18Z</dcterms:created>
  <dcterms:modified xsi:type="dcterms:W3CDTF">2024-08-21T13:40:17Z</dcterms:modified>
</cp:coreProperties>
</file>